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a Vardhan" userId="889db1dd95c7aa6d" providerId="LiveId" clId="{D419F58D-A67D-449E-9201-D846DF091077}"/>
    <pc:docChg chg="custSel modSld">
      <pc:chgData name="Harsha Vardhan" userId="889db1dd95c7aa6d" providerId="LiveId" clId="{D419F58D-A67D-449E-9201-D846DF091077}" dt="2024-08-07T18:12:29.953" v="7" actId="478"/>
      <pc:docMkLst>
        <pc:docMk/>
      </pc:docMkLst>
      <pc:sldChg chg="delSp mod">
        <pc:chgData name="Harsha Vardhan" userId="889db1dd95c7aa6d" providerId="LiveId" clId="{D419F58D-A67D-449E-9201-D846DF091077}" dt="2024-08-07T18:12:10.744" v="0" actId="478"/>
        <pc:sldMkLst>
          <pc:docMk/>
          <pc:sldMk cId="0" sldId="256"/>
        </pc:sldMkLst>
        <pc:picChg chg="del">
          <ac:chgData name="Harsha Vardhan" userId="889db1dd95c7aa6d" providerId="LiveId" clId="{D419F58D-A67D-449E-9201-D846DF091077}" dt="2024-08-07T18:12:10.744" v="0" actId="478"/>
          <ac:picMkLst>
            <pc:docMk/>
            <pc:sldMk cId="0" sldId="256"/>
            <ac:picMk id="8" creationId="{00000000-0000-0000-0000-000000000000}"/>
          </ac:picMkLst>
        </pc:picChg>
      </pc:sldChg>
      <pc:sldChg chg="delSp mod">
        <pc:chgData name="Harsha Vardhan" userId="889db1dd95c7aa6d" providerId="LiveId" clId="{D419F58D-A67D-449E-9201-D846DF091077}" dt="2024-08-07T18:12:12.841" v="1" actId="478"/>
        <pc:sldMkLst>
          <pc:docMk/>
          <pc:sldMk cId="0" sldId="257"/>
        </pc:sldMkLst>
        <pc:picChg chg="del">
          <ac:chgData name="Harsha Vardhan" userId="889db1dd95c7aa6d" providerId="LiveId" clId="{D419F58D-A67D-449E-9201-D846DF091077}" dt="2024-08-07T18:12:12.841" v="1" actId="478"/>
          <ac:picMkLst>
            <pc:docMk/>
            <pc:sldMk cId="0" sldId="257"/>
            <ac:picMk id="11" creationId="{00000000-0000-0000-0000-000000000000}"/>
          </ac:picMkLst>
        </pc:picChg>
      </pc:sldChg>
      <pc:sldChg chg="delSp mod">
        <pc:chgData name="Harsha Vardhan" userId="889db1dd95c7aa6d" providerId="LiveId" clId="{D419F58D-A67D-449E-9201-D846DF091077}" dt="2024-08-07T18:12:14.730" v="2" actId="478"/>
        <pc:sldMkLst>
          <pc:docMk/>
          <pc:sldMk cId="0" sldId="258"/>
        </pc:sldMkLst>
        <pc:picChg chg="del">
          <ac:chgData name="Harsha Vardhan" userId="889db1dd95c7aa6d" providerId="LiveId" clId="{D419F58D-A67D-449E-9201-D846DF091077}" dt="2024-08-07T18:12:14.730" v="2" actId="478"/>
          <ac:picMkLst>
            <pc:docMk/>
            <pc:sldMk cId="0" sldId="258"/>
            <ac:picMk id="23" creationId="{00000000-0000-0000-0000-000000000000}"/>
          </ac:picMkLst>
        </pc:picChg>
      </pc:sldChg>
      <pc:sldChg chg="delSp mod">
        <pc:chgData name="Harsha Vardhan" userId="889db1dd95c7aa6d" providerId="LiveId" clId="{D419F58D-A67D-449E-9201-D846DF091077}" dt="2024-08-07T18:12:17.373" v="3" actId="478"/>
        <pc:sldMkLst>
          <pc:docMk/>
          <pc:sldMk cId="0" sldId="259"/>
        </pc:sldMkLst>
        <pc:picChg chg="del">
          <ac:chgData name="Harsha Vardhan" userId="889db1dd95c7aa6d" providerId="LiveId" clId="{D419F58D-A67D-449E-9201-D846DF091077}" dt="2024-08-07T18:12:17.373" v="3" actId="478"/>
          <ac:picMkLst>
            <pc:docMk/>
            <pc:sldMk cId="0" sldId="259"/>
            <ac:picMk id="28" creationId="{00000000-0000-0000-0000-000000000000}"/>
          </ac:picMkLst>
        </pc:picChg>
      </pc:sldChg>
      <pc:sldChg chg="delSp mod">
        <pc:chgData name="Harsha Vardhan" userId="889db1dd95c7aa6d" providerId="LiveId" clId="{D419F58D-A67D-449E-9201-D846DF091077}" dt="2024-08-07T18:12:19.928" v="4" actId="478"/>
        <pc:sldMkLst>
          <pc:docMk/>
          <pc:sldMk cId="0" sldId="260"/>
        </pc:sldMkLst>
        <pc:picChg chg="del">
          <ac:chgData name="Harsha Vardhan" userId="889db1dd95c7aa6d" providerId="LiveId" clId="{D419F58D-A67D-449E-9201-D846DF091077}" dt="2024-08-07T18:12:19.928" v="4" actId="478"/>
          <ac:picMkLst>
            <pc:docMk/>
            <pc:sldMk cId="0" sldId="260"/>
            <ac:picMk id="15" creationId="{00000000-0000-0000-0000-000000000000}"/>
          </ac:picMkLst>
        </pc:picChg>
      </pc:sldChg>
      <pc:sldChg chg="delSp mod">
        <pc:chgData name="Harsha Vardhan" userId="889db1dd95c7aa6d" providerId="LiveId" clId="{D419F58D-A67D-449E-9201-D846DF091077}" dt="2024-08-07T18:12:23.165" v="5" actId="478"/>
        <pc:sldMkLst>
          <pc:docMk/>
          <pc:sldMk cId="0" sldId="261"/>
        </pc:sldMkLst>
        <pc:picChg chg="del">
          <ac:chgData name="Harsha Vardhan" userId="889db1dd95c7aa6d" providerId="LiveId" clId="{D419F58D-A67D-449E-9201-D846DF091077}" dt="2024-08-07T18:12:23.165" v="5" actId="478"/>
          <ac:picMkLst>
            <pc:docMk/>
            <pc:sldMk cId="0" sldId="261"/>
            <ac:picMk id="16" creationId="{00000000-0000-0000-0000-000000000000}"/>
          </ac:picMkLst>
        </pc:picChg>
      </pc:sldChg>
      <pc:sldChg chg="delSp mod">
        <pc:chgData name="Harsha Vardhan" userId="889db1dd95c7aa6d" providerId="LiveId" clId="{D419F58D-A67D-449E-9201-D846DF091077}" dt="2024-08-07T18:12:25.110" v="6" actId="478"/>
        <pc:sldMkLst>
          <pc:docMk/>
          <pc:sldMk cId="0" sldId="262"/>
        </pc:sldMkLst>
        <pc:picChg chg="del">
          <ac:chgData name="Harsha Vardhan" userId="889db1dd95c7aa6d" providerId="LiveId" clId="{D419F58D-A67D-449E-9201-D846DF091077}" dt="2024-08-07T18:12:25.110" v="6" actId="478"/>
          <ac:picMkLst>
            <pc:docMk/>
            <pc:sldMk cId="0" sldId="262"/>
            <ac:picMk id="22" creationId="{00000000-0000-0000-0000-000000000000}"/>
          </ac:picMkLst>
        </pc:picChg>
      </pc:sldChg>
      <pc:sldChg chg="delSp mod">
        <pc:chgData name="Harsha Vardhan" userId="889db1dd95c7aa6d" providerId="LiveId" clId="{D419F58D-A67D-449E-9201-D846DF091077}" dt="2024-08-07T18:12:29.953" v="7" actId="478"/>
        <pc:sldMkLst>
          <pc:docMk/>
          <pc:sldMk cId="0" sldId="263"/>
        </pc:sldMkLst>
        <pc:picChg chg="del">
          <ac:chgData name="Harsha Vardhan" userId="889db1dd95c7aa6d" providerId="LiveId" clId="{D419F58D-A67D-449E-9201-D846DF091077}" dt="2024-08-07T18:12:29.953" v="7" actId="478"/>
          <ac:picMkLst>
            <pc:docMk/>
            <pc:sldMk cId="0" sldId="263"/>
            <ac:picMk id="8"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671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610" y="444460"/>
            <a:ext cx="4869061" cy="7340679"/>
          </a:xfrm>
          <a:prstGeom prst="rect">
            <a:avLst/>
          </a:prstGeom>
        </p:spPr>
      </p:pic>
      <p:sp>
        <p:nvSpPr>
          <p:cNvPr id="6" name="Text 1"/>
          <p:cNvSpPr/>
          <p:nvPr/>
        </p:nvSpPr>
        <p:spPr>
          <a:xfrm>
            <a:off x="6350437" y="1147524"/>
            <a:ext cx="7415927" cy="3193971"/>
          </a:xfrm>
          <a:prstGeom prst="rect">
            <a:avLst/>
          </a:prstGeom>
          <a:noFill/>
          <a:ln/>
        </p:spPr>
        <p:txBody>
          <a:bodyPr wrap="square" rtlCol="0" anchor="t"/>
          <a:lstStyle/>
          <a:p>
            <a:pPr marL="0" indent="0">
              <a:lnSpc>
                <a:spcPts val="8384"/>
              </a:lnSpc>
              <a:buNone/>
            </a:pPr>
            <a:r>
              <a:rPr lang="en-US" sz="6707" dirty="0">
                <a:solidFill>
                  <a:srgbClr val="FFFFFF"/>
                </a:solidFill>
                <a:latin typeface="Saira" pitchFamily="34" charset="0"/>
                <a:ea typeface="Saira" pitchFamily="34" charset="-122"/>
                <a:cs typeface="Saira" pitchFamily="34" charset="-120"/>
              </a:rPr>
              <a:t>Counterfeit Pharmaceuticals: A Global Threat</a:t>
            </a:r>
            <a:endParaRPr lang="en-US" sz="6707" dirty="0"/>
          </a:p>
        </p:txBody>
      </p:sp>
      <p:sp>
        <p:nvSpPr>
          <p:cNvPr id="7" name="Text 2"/>
          <p:cNvSpPr/>
          <p:nvPr/>
        </p:nvSpPr>
        <p:spPr>
          <a:xfrm>
            <a:off x="6350437" y="4711779"/>
            <a:ext cx="7415927" cy="2370296"/>
          </a:xfrm>
          <a:prstGeom prst="rect">
            <a:avLst/>
          </a:prstGeom>
          <a:noFill/>
          <a:ln/>
        </p:spPr>
        <p:txBody>
          <a:bodyPr wrap="square" rtlCol="0" anchor="t"/>
          <a:lstStyle/>
          <a:p>
            <a:pPr marL="0" indent="0">
              <a:lnSpc>
                <a:spcPts val="3110"/>
              </a:lnSpc>
              <a:buNone/>
            </a:pPr>
            <a:r>
              <a:rPr lang="en-US" sz="1944" dirty="0">
                <a:solidFill>
                  <a:srgbClr val="E5E0DF"/>
                </a:solidFill>
                <a:latin typeface="Roboto" pitchFamily="34" charset="0"/>
                <a:ea typeface="Roboto" pitchFamily="34" charset="-122"/>
                <a:cs typeface="Roboto" pitchFamily="34" charset="-120"/>
              </a:rPr>
              <a:t>Counterfeit pharmaceuticals are a growing problem worldwide, posing significant health risks and economic losses. These fake medications can contain harmful ingredients, leading to adverse health effects or even death. In many cases, the origin of counterfeit drugs is difficult to trace, creating vulnerabilities in traditional supply chains.</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
        <p:nvSpPr>
          <p:cNvPr id="4" name="Text 1"/>
          <p:cNvSpPr/>
          <p:nvPr/>
        </p:nvSpPr>
        <p:spPr>
          <a:xfrm>
            <a:off x="864037" y="1412915"/>
            <a:ext cx="11319867" cy="771525"/>
          </a:xfrm>
          <a:prstGeom prst="rect">
            <a:avLst/>
          </a:prstGeom>
          <a:noFill/>
          <a:ln/>
        </p:spPr>
        <p:txBody>
          <a:bodyPr wrap="none" rtlCol="0" anchor="t"/>
          <a:lstStyle/>
          <a:p>
            <a:pPr marL="0" indent="0">
              <a:lnSpc>
                <a:spcPts val="6075"/>
              </a:lnSpc>
              <a:buNone/>
            </a:pPr>
            <a:r>
              <a:rPr lang="en-US" sz="4860" dirty="0">
                <a:solidFill>
                  <a:srgbClr val="FFFFFF"/>
                </a:solidFill>
                <a:latin typeface="Saira" pitchFamily="34" charset="0"/>
                <a:ea typeface="Saira" pitchFamily="34" charset="-122"/>
                <a:cs typeface="Saira" pitchFamily="34" charset="-120"/>
              </a:rPr>
              <a:t>Challenges of Traditional Supply Chains</a:t>
            </a:r>
            <a:endParaRPr lang="en-US" sz="4860" dirty="0"/>
          </a:p>
        </p:txBody>
      </p:sp>
      <p:sp>
        <p:nvSpPr>
          <p:cNvPr id="5" name="Text 2"/>
          <p:cNvSpPr/>
          <p:nvPr/>
        </p:nvSpPr>
        <p:spPr>
          <a:xfrm>
            <a:off x="864037" y="2801541"/>
            <a:ext cx="3086100" cy="385763"/>
          </a:xfrm>
          <a:prstGeom prst="rect">
            <a:avLst/>
          </a:prstGeom>
          <a:noFill/>
          <a:ln/>
        </p:spPr>
        <p:txBody>
          <a:bodyPr wrap="none" rtlCol="0" anchor="t"/>
          <a:lstStyle/>
          <a:p>
            <a:pPr marL="0" indent="0">
              <a:lnSpc>
                <a:spcPts val="3038"/>
              </a:lnSpc>
              <a:buNone/>
            </a:pPr>
            <a:r>
              <a:rPr lang="en-US" sz="2430" dirty="0">
                <a:solidFill>
                  <a:srgbClr val="FFFFFF"/>
                </a:solidFill>
                <a:latin typeface="Saira" pitchFamily="34" charset="0"/>
                <a:ea typeface="Saira" pitchFamily="34" charset="-122"/>
                <a:cs typeface="Saira" pitchFamily="34" charset="-120"/>
              </a:rPr>
              <a:t>Lack of Transparency</a:t>
            </a:r>
            <a:endParaRPr lang="en-US" sz="2430" dirty="0"/>
          </a:p>
        </p:txBody>
      </p:sp>
      <p:sp>
        <p:nvSpPr>
          <p:cNvPr id="6" name="Text 3"/>
          <p:cNvSpPr/>
          <p:nvPr/>
        </p:nvSpPr>
        <p:spPr>
          <a:xfrm>
            <a:off x="864037" y="3434120"/>
            <a:ext cx="3898821" cy="3160395"/>
          </a:xfrm>
          <a:prstGeom prst="rect">
            <a:avLst/>
          </a:prstGeom>
          <a:noFill/>
          <a:ln/>
        </p:spPr>
        <p:txBody>
          <a:bodyPr wrap="square" rtlCol="0" anchor="t"/>
          <a:lstStyle/>
          <a:p>
            <a:pPr marL="0" indent="0">
              <a:lnSpc>
                <a:spcPts val="3110"/>
              </a:lnSpc>
              <a:buNone/>
            </a:pPr>
            <a:r>
              <a:rPr lang="en-US" sz="1944" dirty="0">
                <a:solidFill>
                  <a:srgbClr val="E5E0DF"/>
                </a:solidFill>
                <a:latin typeface="Roboto" pitchFamily="34" charset="0"/>
                <a:ea typeface="Roboto" pitchFamily="34" charset="-122"/>
                <a:cs typeface="Roboto" pitchFamily="34" charset="-120"/>
              </a:rPr>
              <a:t>Traditional supply chains often lack transparency, making it difficult to track the journey of pharmaceuticals from manufacturers to consumers. This creates opportunities for counterfeiters to insert fake products into the supply chain.</a:t>
            </a:r>
            <a:endParaRPr lang="en-US" sz="1944" dirty="0"/>
          </a:p>
        </p:txBody>
      </p:sp>
      <p:sp>
        <p:nvSpPr>
          <p:cNvPr id="7" name="Text 4"/>
          <p:cNvSpPr/>
          <p:nvPr/>
        </p:nvSpPr>
        <p:spPr>
          <a:xfrm>
            <a:off x="5372695" y="2801541"/>
            <a:ext cx="3086100" cy="385763"/>
          </a:xfrm>
          <a:prstGeom prst="rect">
            <a:avLst/>
          </a:prstGeom>
          <a:noFill/>
          <a:ln/>
        </p:spPr>
        <p:txBody>
          <a:bodyPr wrap="none" rtlCol="0" anchor="t"/>
          <a:lstStyle/>
          <a:p>
            <a:pPr marL="0" indent="0">
              <a:lnSpc>
                <a:spcPts val="3038"/>
              </a:lnSpc>
              <a:buNone/>
            </a:pPr>
            <a:r>
              <a:rPr lang="en-US" sz="2430" dirty="0">
                <a:solidFill>
                  <a:srgbClr val="FFFFFF"/>
                </a:solidFill>
                <a:latin typeface="Saira" pitchFamily="34" charset="0"/>
                <a:ea typeface="Saira" pitchFamily="34" charset="-122"/>
                <a:cs typeface="Saira" pitchFamily="34" charset="-120"/>
              </a:rPr>
              <a:t>Data Security</a:t>
            </a:r>
            <a:endParaRPr lang="en-US" sz="2430" dirty="0"/>
          </a:p>
        </p:txBody>
      </p:sp>
      <p:sp>
        <p:nvSpPr>
          <p:cNvPr id="8" name="Text 5"/>
          <p:cNvSpPr/>
          <p:nvPr/>
        </p:nvSpPr>
        <p:spPr>
          <a:xfrm>
            <a:off x="5372695" y="3434120"/>
            <a:ext cx="3898821" cy="3160395"/>
          </a:xfrm>
          <a:prstGeom prst="rect">
            <a:avLst/>
          </a:prstGeom>
          <a:noFill/>
          <a:ln/>
        </p:spPr>
        <p:txBody>
          <a:bodyPr wrap="square" rtlCol="0" anchor="t"/>
          <a:lstStyle/>
          <a:p>
            <a:pPr marL="0" indent="0">
              <a:lnSpc>
                <a:spcPts val="3110"/>
              </a:lnSpc>
              <a:buNone/>
            </a:pPr>
            <a:r>
              <a:rPr lang="en-US" sz="1944" dirty="0">
                <a:solidFill>
                  <a:srgbClr val="E5E0DF"/>
                </a:solidFill>
                <a:latin typeface="Roboto" pitchFamily="34" charset="0"/>
                <a:ea typeface="Roboto" pitchFamily="34" charset="-122"/>
                <a:cs typeface="Roboto" pitchFamily="34" charset="-120"/>
              </a:rPr>
              <a:t>Data related to pharmaceutical transactions is often stored in multiple, disconnected systems, making it vulnerable to manipulation and breaches. This can result in inaccurate records and compromised product authenticity.</a:t>
            </a:r>
            <a:endParaRPr lang="en-US" sz="1944" dirty="0"/>
          </a:p>
        </p:txBody>
      </p:sp>
      <p:sp>
        <p:nvSpPr>
          <p:cNvPr id="9" name="Text 6"/>
          <p:cNvSpPr/>
          <p:nvPr/>
        </p:nvSpPr>
        <p:spPr>
          <a:xfrm>
            <a:off x="9881354" y="2801541"/>
            <a:ext cx="3086100" cy="385763"/>
          </a:xfrm>
          <a:prstGeom prst="rect">
            <a:avLst/>
          </a:prstGeom>
          <a:noFill/>
          <a:ln/>
        </p:spPr>
        <p:txBody>
          <a:bodyPr wrap="none" rtlCol="0" anchor="t"/>
          <a:lstStyle/>
          <a:p>
            <a:pPr marL="0" indent="0">
              <a:lnSpc>
                <a:spcPts val="3038"/>
              </a:lnSpc>
              <a:buNone/>
            </a:pPr>
            <a:r>
              <a:rPr lang="en-US" sz="2430" dirty="0">
                <a:solidFill>
                  <a:srgbClr val="FFFFFF"/>
                </a:solidFill>
                <a:latin typeface="Saira" pitchFamily="34" charset="0"/>
                <a:ea typeface="Saira" pitchFamily="34" charset="-122"/>
                <a:cs typeface="Saira" pitchFamily="34" charset="-120"/>
              </a:rPr>
              <a:t>Limited Traceability</a:t>
            </a:r>
            <a:endParaRPr lang="en-US" sz="2430" dirty="0"/>
          </a:p>
        </p:txBody>
      </p:sp>
      <p:sp>
        <p:nvSpPr>
          <p:cNvPr id="10" name="Text 7"/>
          <p:cNvSpPr/>
          <p:nvPr/>
        </p:nvSpPr>
        <p:spPr>
          <a:xfrm>
            <a:off x="9881354" y="3434120"/>
            <a:ext cx="3898821" cy="2370296"/>
          </a:xfrm>
          <a:prstGeom prst="rect">
            <a:avLst/>
          </a:prstGeom>
          <a:noFill/>
          <a:ln/>
        </p:spPr>
        <p:txBody>
          <a:bodyPr wrap="square" rtlCol="0" anchor="t"/>
          <a:lstStyle/>
          <a:p>
            <a:pPr marL="0" indent="0">
              <a:lnSpc>
                <a:spcPts val="3110"/>
              </a:lnSpc>
              <a:buNone/>
            </a:pPr>
            <a:r>
              <a:rPr lang="en-US" sz="1944" dirty="0">
                <a:solidFill>
                  <a:srgbClr val="E5E0DF"/>
                </a:solidFill>
                <a:latin typeface="Roboto" pitchFamily="34" charset="0"/>
                <a:ea typeface="Roboto" pitchFamily="34" charset="-122"/>
                <a:cs typeface="Roboto" pitchFamily="34" charset="-120"/>
              </a:rPr>
              <a:t>Traditional systems often lack a comprehensive and real-time view of the supply chain, making it challenging to identify counterfeit products and trace them back to their origin.</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59979" y="2170986"/>
            <a:ext cx="5054322" cy="3887629"/>
          </a:xfrm>
          <a:prstGeom prst="rect">
            <a:avLst/>
          </a:prstGeom>
        </p:spPr>
      </p:pic>
      <p:sp>
        <p:nvSpPr>
          <p:cNvPr id="6" name="Text 1"/>
          <p:cNvSpPr/>
          <p:nvPr/>
        </p:nvSpPr>
        <p:spPr>
          <a:xfrm>
            <a:off x="604837" y="1075730"/>
            <a:ext cx="5898952" cy="540068"/>
          </a:xfrm>
          <a:prstGeom prst="rect">
            <a:avLst/>
          </a:prstGeom>
          <a:noFill/>
          <a:ln/>
        </p:spPr>
        <p:txBody>
          <a:bodyPr wrap="none" rtlCol="0" anchor="t"/>
          <a:lstStyle/>
          <a:p>
            <a:pPr marL="0" indent="0">
              <a:lnSpc>
                <a:spcPts val="4253"/>
              </a:lnSpc>
              <a:buNone/>
            </a:pPr>
            <a:r>
              <a:rPr lang="en-US" sz="3402" dirty="0">
                <a:solidFill>
                  <a:srgbClr val="FFFFFF"/>
                </a:solidFill>
                <a:latin typeface="Saira" pitchFamily="34" charset="0"/>
                <a:ea typeface="Saira" pitchFamily="34" charset="-122"/>
                <a:cs typeface="Saira" pitchFamily="34" charset="-120"/>
              </a:rPr>
              <a:t>Blockchain: A Secure Solution</a:t>
            </a:r>
            <a:endParaRPr lang="en-US" sz="3402" dirty="0"/>
          </a:p>
        </p:txBody>
      </p:sp>
      <p:sp>
        <p:nvSpPr>
          <p:cNvPr id="7" name="Shape 2"/>
          <p:cNvSpPr/>
          <p:nvPr/>
        </p:nvSpPr>
        <p:spPr>
          <a:xfrm>
            <a:off x="604837" y="2069306"/>
            <a:ext cx="388739" cy="388739"/>
          </a:xfrm>
          <a:prstGeom prst="roundRect">
            <a:avLst>
              <a:gd name="adj" fmla="val 40011"/>
            </a:avLst>
          </a:prstGeom>
          <a:solidFill>
            <a:srgbClr val="030303"/>
          </a:solidFill>
          <a:ln w="15240">
            <a:solidFill>
              <a:srgbClr val="FC8337"/>
            </a:solidFill>
            <a:prstDash val="solid"/>
          </a:ln>
        </p:spPr>
      </p:sp>
      <p:sp>
        <p:nvSpPr>
          <p:cNvPr id="8" name="Text 3"/>
          <p:cNvSpPr/>
          <p:nvPr/>
        </p:nvSpPr>
        <p:spPr>
          <a:xfrm>
            <a:off x="749498" y="2134076"/>
            <a:ext cx="99298" cy="259199"/>
          </a:xfrm>
          <a:prstGeom prst="rect">
            <a:avLst/>
          </a:prstGeom>
          <a:noFill/>
          <a:ln/>
        </p:spPr>
        <p:txBody>
          <a:bodyPr wrap="none" rtlCol="0" anchor="t"/>
          <a:lstStyle/>
          <a:p>
            <a:pPr marL="0" indent="0" algn="ctr">
              <a:lnSpc>
                <a:spcPts val="2041"/>
              </a:lnSpc>
              <a:buNone/>
            </a:pPr>
            <a:r>
              <a:rPr lang="en-US" sz="2041" dirty="0">
                <a:solidFill>
                  <a:srgbClr val="E5E0DF"/>
                </a:solidFill>
                <a:latin typeface="Saira" pitchFamily="34" charset="0"/>
                <a:ea typeface="Saira" pitchFamily="34" charset="-122"/>
                <a:cs typeface="Saira" pitchFamily="34" charset="-120"/>
              </a:rPr>
              <a:t>1</a:t>
            </a:r>
            <a:endParaRPr lang="en-US" sz="2041" dirty="0"/>
          </a:p>
        </p:txBody>
      </p:sp>
      <p:sp>
        <p:nvSpPr>
          <p:cNvPr id="9" name="Text 4"/>
          <p:cNvSpPr/>
          <p:nvPr/>
        </p:nvSpPr>
        <p:spPr>
          <a:xfrm>
            <a:off x="1166336" y="2069306"/>
            <a:ext cx="2372201" cy="269915"/>
          </a:xfrm>
          <a:prstGeom prst="rect">
            <a:avLst/>
          </a:prstGeom>
          <a:noFill/>
          <a:ln/>
        </p:spPr>
        <p:txBody>
          <a:bodyPr wrap="none" rtlCol="0" anchor="t"/>
          <a:lstStyle/>
          <a:p>
            <a:pPr marL="0" indent="0">
              <a:lnSpc>
                <a:spcPts val="2126"/>
              </a:lnSpc>
              <a:buNone/>
            </a:pPr>
            <a:r>
              <a:rPr lang="en-US" sz="1701" dirty="0">
                <a:solidFill>
                  <a:srgbClr val="E5E0DF"/>
                </a:solidFill>
                <a:latin typeface="Saira" pitchFamily="34" charset="0"/>
                <a:ea typeface="Saira" pitchFamily="34" charset="-122"/>
                <a:cs typeface="Saira" pitchFamily="34" charset="-120"/>
              </a:rPr>
              <a:t>Decentralized Database</a:t>
            </a:r>
            <a:endParaRPr lang="en-US" sz="1701" dirty="0"/>
          </a:p>
        </p:txBody>
      </p:sp>
      <p:sp>
        <p:nvSpPr>
          <p:cNvPr id="10" name="Text 5"/>
          <p:cNvSpPr/>
          <p:nvPr/>
        </p:nvSpPr>
        <p:spPr>
          <a:xfrm>
            <a:off x="1166336" y="2442805"/>
            <a:ext cx="7372826" cy="553164"/>
          </a:xfrm>
          <a:prstGeom prst="rect">
            <a:avLst/>
          </a:prstGeom>
          <a:noFill/>
          <a:ln/>
        </p:spPr>
        <p:txBody>
          <a:bodyPr wrap="squar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Blockchain creates a decentralized and immutable record of all transactions, making it virtually impossible to alter or tamper with data.</a:t>
            </a:r>
            <a:endParaRPr lang="en-US" sz="1361" dirty="0"/>
          </a:p>
        </p:txBody>
      </p:sp>
      <p:sp>
        <p:nvSpPr>
          <p:cNvPr id="11" name="Shape 6"/>
          <p:cNvSpPr/>
          <p:nvPr/>
        </p:nvSpPr>
        <p:spPr>
          <a:xfrm>
            <a:off x="604837" y="3363039"/>
            <a:ext cx="388739" cy="388739"/>
          </a:xfrm>
          <a:prstGeom prst="roundRect">
            <a:avLst>
              <a:gd name="adj" fmla="val 40011"/>
            </a:avLst>
          </a:prstGeom>
          <a:solidFill>
            <a:srgbClr val="030303"/>
          </a:solidFill>
          <a:ln w="15240">
            <a:solidFill>
              <a:srgbClr val="FC8337"/>
            </a:solidFill>
            <a:prstDash val="solid"/>
          </a:ln>
        </p:spPr>
      </p:sp>
      <p:sp>
        <p:nvSpPr>
          <p:cNvPr id="12" name="Text 7"/>
          <p:cNvSpPr/>
          <p:nvPr/>
        </p:nvSpPr>
        <p:spPr>
          <a:xfrm>
            <a:off x="719971" y="3427809"/>
            <a:ext cx="158472" cy="259199"/>
          </a:xfrm>
          <a:prstGeom prst="rect">
            <a:avLst/>
          </a:prstGeom>
          <a:noFill/>
          <a:ln/>
        </p:spPr>
        <p:txBody>
          <a:bodyPr wrap="none" rtlCol="0" anchor="t"/>
          <a:lstStyle/>
          <a:p>
            <a:pPr marL="0" indent="0" algn="ctr">
              <a:lnSpc>
                <a:spcPts val="2041"/>
              </a:lnSpc>
              <a:buNone/>
            </a:pPr>
            <a:r>
              <a:rPr lang="en-US" sz="2041" dirty="0">
                <a:solidFill>
                  <a:srgbClr val="E5E0DF"/>
                </a:solidFill>
                <a:latin typeface="Saira" pitchFamily="34" charset="0"/>
                <a:ea typeface="Saira" pitchFamily="34" charset="-122"/>
                <a:cs typeface="Saira" pitchFamily="34" charset="-120"/>
              </a:rPr>
              <a:t>2</a:t>
            </a:r>
            <a:endParaRPr lang="en-US" sz="2041" dirty="0"/>
          </a:p>
        </p:txBody>
      </p:sp>
      <p:sp>
        <p:nvSpPr>
          <p:cNvPr id="13" name="Text 8"/>
          <p:cNvSpPr/>
          <p:nvPr/>
        </p:nvSpPr>
        <p:spPr>
          <a:xfrm>
            <a:off x="1166336" y="3363039"/>
            <a:ext cx="3030260" cy="269915"/>
          </a:xfrm>
          <a:prstGeom prst="rect">
            <a:avLst/>
          </a:prstGeom>
          <a:noFill/>
          <a:ln/>
        </p:spPr>
        <p:txBody>
          <a:bodyPr wrap="none" rtlCol="0" anchor="t"/>
          <a:lstStyle/>
          <a:p>
            <a:pPr marL="0" indent="0">
              <a:lnSpc>
                <a:spcPts val="2126"/>
              </a:lnSpc>
              <a:buNone/>
            </a:pPr>
            <a:r>
              <a:rPr lang="en-US" sz="1701" dirty="0">
                <a:solidFill>
                  <a:srgbClr val="E5E0DF"/>
                </a:solidFill>
                <a:latin typeface="Saira" pitchFamily="34" charset="0"/>
                <a:ea typeface="Saira" pitchFamily="34" charset="-122"/>
                <a:cs typeface="Saira" pitchFamily="34" charset="-120"/>
              </a:rPr>
              <a:t>Transparency and Traceability</a:t>
            </a:r>
            <a:endParaRPr lang="en-US" sz="1701" dirty="0"/>
          </a:p>
        </p:txBody>
      </p:sp>
      <p:sp>
        <p:nvSpPr>
          <p:cNvPr id="14" name="Text 9"/>
          <p:cNvSpPr/>
          <p:nvPr/>
        </p:nvSpPr>
        <p:spPr>
          <a:xfrm>
            <a:off x="1166336" y="3736538"/>
            <a:ext cx="7372826" cy="553164"/>
          </a:xfrm>
          <a:prstGeom prst="rect">
            <a:avLst/>
          </a:prstGeom>
          <a:noFill/>
          <a:ln/>
        </p:spPr>
        <p:txBody>
          <a:bodyPr wrap="squar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Every transaction is recorded on the blockchain, providing complete transparency and enabling real-time tracking of pharmaceutical products from origin to destination.</a:t>
            </a:r>
            <a:endParaRPr lang="en-US" sz="1361" dirty="0"/>
          </a:p>
        </p:txBody>
      </p:sp>
      <p:sp>
        <p:nvSpPr>
          <p:cNvPr id="15" name="Shape 10"/>
          <p:cNvSpPr/>
          <p:nvPr/>
        </p:nvSpPr>
        <p:spPr>
          <a:xfrm>
            <a:off x="604837" y="4656773"/>
            <a:ext cx="388739" cy="388739"/>
          </a:xfrm>
          <a:prstGeom prst="roundRect">
            <a:avLst>
              <a:gd name="adj" fmla="val 40011"/>
            </a:avLst>
          </a:prstGeom>
          <a:solidFill>
            <a:srgbClr val="030303"/>
          </a:solidFill>
          <a:ln w="15240">
            <a:solidFill>
              <a:srgbClr val="FC8337"/>
            </a:solidFill>
            <a:prstDash val="solid"/>
          </a:ln>
        </p:spPr>
      </p:sp>
      <p:sp>
        <p:nvSpPr>
          <p:cNvPr id="16" name="Text 11"/>
          <p:cNvSpPr/>
          <p:nvPr/>
        </p:nvSpPr>
        <p:spPr>
          <a:xfrm>
            <a:off x="720923" y="4721542"/>
            <a:ext cx="156567" cy="259199"/>
          </a:xfrm>
          <a:prstGeom prst="rect">
            <a:avLst/>
          </a:prstGeom>
          <a:noFill/>
          <a:ln/>
        </p:spPr>
        <p:txBody>
          <a:bodyPr wrap="none" rtlCol="0" anchor="t"/>
          <a:lstStyle/>
          <a:p>
            <a:pPr marL="0" indent="0" algn="ctr">
              <a:lnSpc>
                <a:spcPts val="2041"/>
              </a:lnSpc>
              <a:buNone/>
            </a:pPr>
            <a:r>
              <a:rPr lang="en-US" sz="2041" dirty="0">
                <a:solidFill>
                  <a:srgbClr val="E5E0DF"/>
                </a:solidFill>
                <a:latin typeface="Saira" pitchFamily="34" charset="0"/>
                <a:ea typeface="Saira" pitchFamily="34" charset="-122"/>
                <a:cs typeface="Saira" pitchFamily="34" charset="-120"/>
              </a:rPr>
              <a:t>3</a:t>
            </a:r>
            <a:endParaRPr lang="en-US" sz="2041" dirty="0"/>
          </a:p>
        </p:txBody>
      </p:sp>
      <p:sp>
        <p:nvSpPr>
          <p:cNvPr id="17" name="Text 12"/>
          <p:cNvSpPr/>
          <p:nvPr/>
        </p:nvSpPr>
        <p:spPr>
          <a:xfrm>
            <a:off x="1166336" y="4656773"/>
            <a:ext cx="2160270" cy="269915"/>
          </a:xfrm>
          <a:prstGeom prst="rect">
            <a:avLst/>
          </a:prstGeom>
          <a:noFill/>
          <a:ln/>
        </p:spPr>
        <p:txBody>
          <a:bodyPr wrap="none" rtlCol="0" anchor="t"/>
          <a:lstStyle/>
          <a:p>
            <a:pPr marL="0" indent="0">
              <a:lnSpc>
                <a:spcPts val="2126"/>
              </a:lnSpc>
              <a:buNone/>
            </a:pPr>
            <a:r>
              <a:rPr lang="en-US" sz="1701" dirty="0">
                <a:solidFill>
                  <a:srgbClr val="E5E0DF"/>
                </a:solidFill>
                <a:latin typeface="Saira" pitchFamily="34" charset="0"/>
                <a:ea typeface="Saira" pitchFamily="34" charset="-122"/>
                <a:cs typeface="Saira" pitchFamily="34" charset="-120"/>
              </a:rPr>
              <a:t>Enhanced Security</a:t>
            </a:r>
            <a:endParaRPr lang="en-US" sz="1701" dirty="0"/>
          </a:p>
        </p:txBody>
      </p:sp>
      <p:sp>
        <p:nvSpPr>
          <p:cNvPr id="18" name="Text 13"/>
          <p:cNvSpPr/>
          <p:nvPr/>
        </p:nvSpPr>
        <p:spPr>
          <a:xfrm>
            <a:off x="1166336" y="5030272"/>
            <a:ext cx="7372826" cy="553164"/>
          </a:xfrm>
          <a:prstGeom prst="rect">
            <a:avLst/>
          </a:prstGeom>
          <a:noFill/>
          <a:ln/>
        </p:spPr>
        <p:txBody>
          <a:bodyPr wrap="squar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The decentralized nature of blockchain makes it highly resistant to hacking and manipulation, ensuring the integrity of data and the authenticity of pharmaceuticals.</a:t>
            </a:r>
            <a:endParaRPr lang="en-US" sz="1361" dirty="0"/>
          </a:p>
        </p:txBody>
      </p:sp>
      <p:sp>
        <p:nvSpPr>
          <p:cNvPr id="19" name="Shape 14"/>
          <p:cNvSpPr/>
          <p:nvPr/>
        </p:nvSpPr>
        <p:spPr>
          <a:xfrm>
            <a:off x="604837" y="5950506"/>
            <a:ext cx="388739" cy="388739"/>
          </a:xfrm>
          <a:prstGeom prst="roundRect">
            <a:avLst>
              <a:gd name="adj" fmla="val 40011"/>
            </a:avLst>
          </a:prstGeom>
          <a:solidFill>
            <a:srgbClr val="030303"/>
          </a:solidFill>
          <a:ln w="15240">
            <a:solidFill>
              <a:srgbClr val="FC8337"/>
            </a:solidFill>
            <a:prstDash val="solid"/>
          </a:ln>
        </p:spPr>
      </p:sp>
      <p:sp>
        <p:nvSpPr>
          <p:cNvPr id="20" name="Text 15"/>
          <p:cNvSpPr/>
          <p:nvPr/>
        </p:nvSpPr>
        <p:spPr>
          <a:xfrm>
            <a:off x="715566" y="6015276"/>
            <a:ext cx="167283" cy="259199"/>
          </a:xfrm>
          <a:prstGeom prst="rect">
            <a:avLst/>
          </a:prstGeom>
          <a:noFill/>
          <a:ln/>
        </p:spPr>
        <p:txBody>
          <a:bodyPr wrap="none" rtlCol="0" anchor="t"/>
          <a:lstStyle/>
          <a:p>
            <a:pPr marL="0" indent="0" algn="ctr">
              <a:lnSpc>
                <a:spcPts val="2041"/>
              </a:lnSpc>
              <a:buNone/>
            </a:pPr>
            <a:r>
              <a:rPr lang="en-US" sz="2041" dirty="0">
                <a:solidFill>
                  <a:srgbClr val="E5E0DF"/>
                </a:solidFill>
                <a:latin typeface="Saira" pitchFamily="34" charset="0"/>
                <a:ea typeface="Saira" pitchFamily="34" charset="-122"/>
                <a:cs typeface="Saira" pitchFamily="34" charset="-120"/>
              </a:rPr>
              <a:t>4</a:t>
            </a:r>
            <a:endParaRPr lang="en-US" sz="2041" dirty="0"/>
          </a:p>
        </p:txBody>
      </p:sp>
      <p:sp>
        <p:nvSpPr>
          <p:cNvPr id="21" name="Text 16"/>
          <p:cNvSpPr/>
          <p:nvPr/>
        </p:nvSpPr>
        <p:spPr>
          <a:xfrm>
            <a:off x="1166336" y="5950506"/>
            <a:ext cx="2160270" cy="269915"/>
          </a:xfrm>
          <a:prstGeom prst="rect">
            <a:avLst/>
          </a:prstGeom>
          <a:noFill/>
          <a:ln/>
        </p:spPr>
        <p:txBody>
          <a:bodyPr wrap="none" rtlCol="0" anchor="t"/>
          <a:lstStyle/>
          <a:p>
            <a:pPr marL="0" indent="0">
              <a:lnSpc>
                <a:spcPts val="2126"/>
              </a:lnSpc>
              <a:buNone/>
            </a:pPr>
            <a:r>
              <a:rPr lang="en-US" sz="1701" dirty="0">
                <a:solidFill>
                  <a:srgbClr val="E5E0DF"/>
                </a:solidFill>
                <a:latin typeface="Saira" pitchFamily="34" charset="0"/>
                <a:ea typeface="Saira" pitchFamily="34" charset="-122"/>
                <a:cs typeface="Saira" pitchFamily="34" charset="-120"/>
              </a:rPr>
              <a:t>Improved Trust</a:t>
            </a:r>
            <a:endParaRPr lang="en-US" sz="1701" dirty="0"/>
          </a:p>
        </p:txBody>
      </p:sp>
      <p:sp>
        <p:nvSpPr>
          <p:cNvPr id="22" name="Text 17"/>
          <p:cNvSpPr/>
          <p:nvPr/>
        </p:nvSpPr>
        <p:spPr>
          <a:xfrm>
            <a:off x="1166336" y="6324005"/>
            <a:ext cx="7372826" cy="829747"/>
          </a:xfrm>
          <a:prstGeom prst="rect">
            <a:avLst/>
          </a:prstGeom>
          <a:noFill/>
          <a:ln/>
        </p:spPr>
        <p:txBody>
          <a:bodyPr wrap="squar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Blockchain fosters trust among all participants in the supply chain, including manufacturers, distributors, and consumers, by providing a secure and transparent platform for tracking products.</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60098" y="2286833"/>
            <a:ext cx="5054203" cy="3655933"/>
          </a:xfrm>
          <a:prstGeom prst="rect">
            <a:avLst/>
          </a:prstGeom>
        </p:spPr>
      </p:pic>
      <p:sp>
        <p:nvSpPr>
          <p:cNvPr id="6" name="Text 1"/>
          <p:cNvSpPr/>
          <p:nvPr/>
        </p:nvSpPr>
        <p:spPr>
          <a:xfrm>
            <a:off x="604837" y="911662"/>
            <a:ext cx="7591306" cy="540068"/>
          </a:xfrm>
          <a:prstGeom prst="rect">
            <a:avLst/>
          </a:prstGeom>
          <a:noFill/>
          <a:ln/>
        </p:spPr>
        <p:txBody>
          <a:bodyPr wrap="none" rtlCol="0" anchor="t"/>
          <a:lstStyle/>
          <a:p>
            <a:pPr marL="0" indent="0">
              <a:lnSpc>
                <a:spcPts val="4253"/>
              </a:lnSpc>
              <a:buNone/>
            </a:pPr>
            <a:r>
              <a:rPr lang="en-US" sz="3402" dirty="0">
                <a:solidFill>
                  <a:srgbClr val="FFFFFF"/>
                </a:solidFill>
                <a:latin typeface="Saira" pitchFamily="34" charset="0"/>
                <a:ea typeface="Saira" pitchFamily="34" charset="-122"/>
                <a:cs typeface="Saira" pitchFamily="34" charset="-120"/>
              </a:rPr>
              <a:t>Tracking Pharmaceutical Transactions</a:t>
            </a:r>
            <a:endParaRPr lang="en-US" sz="3402" dirty="0"/>
          </a:p>
        </p:txBody>
      </p:sp>
      <p:sp>
        <p:nvSpPr>
          <p:cNvPr id="7" name="Shape 2"/>
          <p:cNvSpPr/>
          <p:nvPr/>
        </p:nvSpPr>
        <p:spPr>
          <a:xfrm>
            <a:off x="852607" y="1710928"/>
            <a:ext cx="22860" cy="5607010"/>
          </a:xfrm>
          <a:prstGeom prst="roundRect">
            <a:avLst>
              <a:gd name="adj" fmla="val 680400"/>
            </a:avLst>
          </a:prstGeom>
          <a:solidFill>
            <a:srgbClr val="FFFFFF">
              <a:alpha val="24000"/>
            </a:srgbClr>
          </a:solidFill>
          <a:ln/>
        </p:spPr>
      </p:sp>
      <p:sp>
        <p:nvSpPr>
          <p:cNvPr id="8" name="Shape 3"/>
          <p:cNvSpPr/>
          <p:nvPr/>
        </p:nvSpPr>
        <p:spPr>
          <a:xfrm>
            <a:off x="1035546" y="2088118"/>
            <a:ext cx="604837" cy="22860"/>
          </a:xfrm>
          <a:prstGeom prst="roundRect">
            <a:avLst>
              <a:gd name="adj" fmla="val 680400"/>
            </a:avLst>
          </a:prstGeom>
          <a:solidFill>
            <a:srgbClr val="FC8337"/>
          </a:solidFill>
          <a:ln/>
        </p:spPr>
      </p:sp>
      <p:sp>
        <p:nvSpPr>
          <p:cNvPr id="9" name="Shape 4"/>
          <p:cNvSpPr/>
          <p:nvPr/>
        </p:nvSpPr>
        <p:spPr>
          <a:xfrm>
            <a:off x="669667" y="1905238"/>
            <a:ext cx="388739" cy="388739"/>
          </a:xfrm>
          <a:prstGeom prst="roundRect">
            <a:avLst>
              <a:gd name="adj" fmla="val 40011"/>
            </a:avLst>
          </a:prstGeom>
          <a:solidFill>
            <a:srgbClr val="030303"/>
          </a:solidFill>
          <a:ln w="15240">
            <a:solidFill>
              <a:srgbClr val="FC8337"/>
            </a:solidFill>
            <a:prstDash val="solid"/>
          </a:ln>
        </p:spPr>
      </p:sp>
      <p:sp>
        <p:nvSpPr>
          <p:cNvPr id="10" name="Text 5"/>
          <p:cNvSpPr/>
          <p:nvPr/>
        </p:nvSpPr>
        <p:spPr>
          <a:xfrm>
            <a:off x="814328" y="1970008"/>
            <a:ext cx="99298" cy="259199"/>
          </a:xfrm>
          <a:prstGeom prst="rect">
            <a:avLst/>
          </a:prstGeom>
          <a:noFill/>
          <a:ln/>
        </p:spPr>
        <p:txBody>
          <a:bodyPr wrap="none" rtlCol="0" anchor="t"/>
          <a:lstStyle/>
          <a:p>
            <a:pPr marL="0" indent="0" algn="ctr">
              <a:lnSpc>
                <a:spcPts val="2041"/>
              </a:lnSpc>
              <a:buNone/>
            </a:pPr>
            <a:r>
              <a:rPr lang="en-US" sz="2041" dirty="0">
                <a:solidFill>
                  <a:srgbClr val="E5E0DF"/>
                </a:solidFill>
                <a:latin typeface="Saira" pitchFamily="34" charset="0"/>
                <a:ea typeface="Saira" pitchFamily="34" charset="-122"/>
                <a:cs typeface="Saira" pitchFamily="34" charset="-120"/>
              </a:rPr>
              <a:t>1</a:t>
            </a:r>
            <a:endParaRPr lang="en-US" sz="2041" dirty="0"/>
          </a:p>
        </p:txBody>
      </p:sp>
      <p:sp>
        <p:nvSpPr>
          <p:cNvPr id="11" name="Text 6"/>
          <p:cNvSpPr/>
          <p:nvPr/>
        </p:nvSpPr>
        <p:spPr>
          <a:xfrm>
            <a:off x="1814513" y="1883688"/>
            <a:ext cx="2160270" cy="269915"/>
          </a:xfrm>
          <a:prstGeom prst="rect">
            <a:avLst/>
          </a:prstGeom>
          <a:noFill/>
          <a:ln/>
        </p:spPr>
        <p:txBody>
          <a:bodyPr wrap="none" rtlCol="0" anchor="t"/>
          <a:lstStyle/>
          <a:p>
            <a:pPr marL="0" indent="0" algn="l">
              <a:lnSpc>
                <a:spcPts val="2126"/>
              </a:lnSpc>
              <a:buNone/>
            </a:pPr>
            <a:r>
              <a:rPr lang="en-US" sz="1701" dirty="0">
                <a:solidFill>
                  <a:srgbClr val="E5E0DF"/>
                </a:solidFill>
                <a:latin typeface="Saira" pitchFamily="34" charset="0"/>
                <a:ea typeface="Saira" pitchFamily="34" charset="-122"/>
                <a:cs typeface="Saira" pitchFamily="34" charset="-120"/>
              </a:rPr>
              <a:t>Manufacturing</a:t>
            </a:r>
            <a:endParaRPr lang="en-US" sz="1701" dirty="0"/>
          </a:p>
        </p:txBody>
      </p:sp>
      <p:sp>
        <p:nvSpPr>
          <p:cNvPr id="12" name="Text 7"/>
          <p:cNvSpPr/>
          <p:nvPr/>
        </p:nvSpPr>
        <p:spPr>
          <a:xfrm>
            <a:off x="1814513" y="2257187"/>
            <a:ext cx="6724650" cy="553164"/>
          </a:xfrm>
          <a:prstGeom prst="rect">
            <a:avLst/>
          </a:prstGeom>
          <a:noFill/>
          <a:ln/>
        </p:spPr>
        <p:txBody>
          <a:bodyPr wrap="square" rtlCol="0" anchor="t"/>
          <a:lstStyle/>
          <a:p>
            <a:pPr marL="0" indent="0" algn="l">
              <a:lnSpc>
                <a:spcPts val="2177"/>
              </a:lnSpc>
              <a:buNone/>
            </a:pPr>
            <a:r>
              <a:rPr lang="en-US" sz="1361" dirty="0">
                <a:solidFill>
                  <a:srgbClr val="E5E0DF"/>
                </a:solidFill>
                <a:latin typeface="Roboto" pitchFamily="34" charset="0"/>
                <a:ea typeface="Roboto" pitchFamily="34" charset="-122"/>
                <a:cs typeface="Roboto" pitchFamily="34" charset="-120"/>
              </a:rPr>
              <a:t>Pharmaceutical manufacturers can record the production details and batch numbers of medications on the blockchain.</a:t>
            </a:r>
            <a:endParaRPr lang="en-US" sz="1361" dirty="0"/>
          </a:p>
        </p:txBody>
      </p:sp>
      <p:sp>
        <p:nvSpPr>
          <p:cNvPr id="13" name="Shape 8"/>
          <p:cNvSpPr/>
          <p:nvPr/>
        </p:nvSpPr>
        <p:spPr>
          <a:xfrm>
            <a:off x="1035546" y="3533061"/>
            <a:ext cx="604837" cy="22860"/>
          </a:xfrm>
          <a:prstGeom prst="roundRect">
            <a:avLst>
              <a:gd name="adj" fmla="val 680400"/>
            </a:avLst>
          </a:prstGeom>
          <a:solidFill>
            <a:srgbClr val="FC8337"/>
          </a:solidFill>
          <a:ln/>
        </p:spPr>
      </p:sp>
      <p:sp>
        <p:nvSpPr>
          <p:cNvPr id="14" name="Shape 9"/>
          <p:cNvSpPr/>
          <p:nvPr/>
        </p:nvSpPr>
        <p:spPr>
          <a:xfrm>
            <a:off x="669667" y="3350181"/>
            <a:ext cx="388739" cy="388739"/>
          </a:xfrm>
          <a:prstGeom prst="roundRect">
            <a:avLst>
              <a:gd name="adj" fmla="val 40011"/>
            </a:avLst>
          </a:prstGeom>
          <a:solidFill>
            <a:srgbClr val="030303"/>
          </a:solidFill>
          <a:ln w="15240">
            <a:solidFill>
              <a:srgbClr val="FC8337"/>
            </a:solidFill>
            <a:prstDash val="solid"/>
          </a:ln>
        </p:spPr>
      </p:sp>
      <p:sp>
        <p:nvSpPr>
          <p:cNvPr id="15" name="Text 10"/>
          <p:cNvSpPr/>
          <p:nvPr/>
        </p:nvSpPr>
        <p:spPr>
          <a:xfrm>
            <a:off x="784800" y="3414951"/>
            <a:ext cx="158472" cy="259199"/>
          </a:xfrm>
          <a:prstGeom prst="rect">
            <a:avLst/>
          </a:prstGeom>
          <a:noFill/>
          <a:ln/>
        </p:spPr>
        <p:txBody>
          <a:bodyPr wrap="none" rtlCol="0" anchor="t"/>
          <a:lstStyle/>
          <a:p>
            <a:pPr marL="0" indent="0" algn="ctr">
              <a:lnSpc>
                <a:spcPts val="2041"/>
              </a:lnSpc>
              <a:buNone/>
            </a:pPr>
            <a:r>
              <a:rPr lang="en-US" sz="2041" dirty="0">
                <a:solidFill>
                  <a:srgbClr val="E5E0DF"/>
                </a:solidFill>
                <a:latin typeface="Saira" pitchFamily="34" charset="0"/>
                <a:ea typeface="Saira" pitchFamily="34" charset="-122"/>
                <a:cs typeface="Saira" pitchFamily="34" charset="-120"/>
              </a:rPr>
              <a:t>2</a:t>
            </a:r>
            <a:endParaRPr lang="en-US" sz="2041" dirty="0"/>
          </a:p>
        </p:txBody>
      </p:sp>
      <p:sp>
        <p:nvSpPr>
          <p:cNvPr id="16" name="Text 11"/>
          <p:cNvSpPr/>
          <p:nvPr/>
        </p:nvSpPr>
        <p:spPr>
          <a:xfrm>
            <a:off x="1814513" y="3328630"/>
            <a:ext cx="2160270" cy="269915"/>
          </a:xfrm>
          <a:prstGeom prst="rect">
            <a:avLst/>
          </a:prstGeom>
          <a:noFill/>
          <a:ln/>
        </p:spPr>
        <p:txBody>
          <a:bodyPr wrap="none" rtlCol="0" anchor="t"/>
          <a:lstStyle/>
          <a:p>
            <a:pPr marL="0" indent="0" algn="l">
              <a:lnSpc>
                <a:spcPts val="2126"/>
              </a:lnSpc>
              <a:buNone/>
            </a:pPr>
            <a:r>
              <a:rPr lang="en-US" sz="1701" dirty="0">
                <a:solidFill>
                  <a:srgbClr val="E5E0DF"/>
                </a:solidFill>
                <a:latin typeface="Saira" pitchFamily="34" charset="0"/>
                <a:ea typeface="Saira" pitchFamily="34" charset="-122"/>
                <a:cs typeface="Saira" pitchFamily="34" charset="-120"/>
              </a:rPr>
              <a:t>Distribution</a:t>
            </a:r>
            <a:endParaRPr lang="en-US" sz="1701" dirty="0"/>
          </a:p>
        </p:txBody>
      </p:sp>
      <p:sp>
        <p:nvSpPr>
          <p:cNvPr id="17" name="Text 12"/>
          <p:cNvSpPr/>
          <p:nvPr/>
        </p:nvSpPr>
        <p:spPr>
          <a:xfrm>
            <a:off x="1814513" y="3702129"/>
            <a:ext cx="6724650" cy="553164"/>
          </a:xfrm>
          <a:prstGeom prst="rect">
            <a:avLst/>
          </a:prstGeom>
          <a:noFill/>
          <a:ln/>
        </p:spPr>
        <p:txBody>
          <a:bodyPr wrap="square" rtlCol="0" anchor="t"/>
          <a:lstStyle/>
          <a:p>
            <a:pPr marL="0" indent="0" algn="l">
              <a:lnSpc>
                <a:spcPts val="2177"/>
              </a:lnSpc>
              <a:buNone/>
            </a:pPr>
            <a:r>
              <a:rPr lang="en-US" sz="1361" dirty="0">
                <a:solidFill>
                  <a:srgbClr val="E5E0DF"/>
                </a:solidFill>
                <a:latin typeface="Roboto" pitchFamily="34" charset="0"/>
                <a:ea typeface="Roboto" pitchFamily="34" charset="-122"/>
                <a:cs typeface="Roboto" pitchFamily="34" charset="-120"/>
              </a:rPr>
              <a:t>Distributors can track the movement of medications from manufacturers to wholesalers and retailers, recording each transaction on the blockchain.</a:t>
            </a:r>
            <a:endParaRPr lang="en-US" sz="1361" dirty="0"/>
          </a:p>
        </p:txBody>
      </p:sp>
      <p:sp>
        <p:nvSpPr>
          <p:cNvPr id="18" name="Shape 13"/>
          <p:cNvSpPr/>
          <p:nvPr/>
        </p:nvSpPr>
        <p:spPr>
          <a:xfrm>
            <a:off x="1035546" y="4978003"/>
            <a:ext cx="604837" cy="22860"/>
          </a:xfrm>
          <a:prstGeom prst="roundRect">
            <a:avLst>
              <a:gd name="adj" fmla="val 680400"/>
            </a:avLst>
          </a:prstGeom>
          <a:solidFill>
            <a:srgbClr val="FC8337"/>
          </a:solidFill>
          <a:ln/>
        </p:spPr>
      </p:sp>
      <p:sp>
        <p:nvSpPr>
          <p:cNvPr id="19" name="Shape 14"/>
          <p:cNvSpPr/>
          <p:nvPr/>
        </p:nvSpPr>
        <p:spPr>
          <a:xfrm>
            <a:off x="669667" y="4795123"/>
            <a:ext cx="388739" cy="388739"/>
          </a:xfrm>
          <a:prstGeom prst="roundRect">
            <a:avLst>
              <a:gd name="adj" fmla="val 40011"/>
            </a:avLst>
          </a:prstGeom>
          <a:solidFill>
            <a:srgbClr val="030303"/>
          </a:solidFill>
          <a:ln w="15240">
            <a:solidFill>
              <a:srgbClr val="FC8337"/>
            </a:solidFill>
            <a:prstDash val="solid"/>
          </a:ln>
        </p:spPr>
      </p:sp>
      <p:sp>
        <p:nvSpPr>
          <p:cNvPr id="20" name="Text 15"/>
          <p:cNvSpPr/>
          <p:nvPr/>
        </p:nvSpPr>
        <p:spPr>
          <a:xfrm>
            <a:off x="785753" y="4859893"/>
            <a:ext cx="156567" cy="259199"/>
          </a:xfrm>
          <a:prstGeom prst="rect">
            <a:avLst/>
          </a:prstGeom>
          <a:noFill/>
          <a:ln/>
        </p:spPr>
        <p:txBody>
          <a:bodyPr wrap="none" rtlCol="0" anchor="t"/>
          <a:lstStyle/>
          <a:p>
            <a:pPr marL="0" indent="0" algn="ctr">
              <a:lnSpc>
                <a:spcPts val="2041"/>
              </a:lnSpc>
              <a:buNone/>
            </a:pPr>
            <a:r>
              <a:rPr lang="en-US" sz="2041" dirty="0">
                <a:solidFill>
                  <a:srgbClr val="E5E0DF"/>
                </a:solidFill>
                <a:latin typeface="Saira" pitchFamily="34" charset="0"/>
                <a:ea typeface="Saira" pitchFamily="34" charset="-122"/>
                <a:cs typeface="Saira" pitchFamily="34" charset="-120"/>
              </a:rPr>
              <a:t>3</a:t>
            </a:r>
            <a:endParaRPr lang="en-US" sz="2041" dirty="0"/>
          </a:p>
        </p:txBody>
      </p:sp>
      <p:sp>
        <p:nvSpPr>
          <p:cNvPr id="21" name="Text 16"/>
          <p:cNvSpPr/>
          <p:nvPr/>
        </p:nvSpPr>
        <p:spPr>
          <a:xfrm>
            <a:off x="1814513" y="4773573"/>
            <a:ext cx="2160270" cy="269915"/>
          </a:xfrm>
          <a:prstGeom prst="rect">
            <a:avLst/>
          </a:prstGeom>
          <a:noFill/>
          <a:ln/>
        </p:spPr>
        <p:txBody>
          <a:bodyPr wrap="none" rtlCol="0" anchor="t"/>
          <a:lstStyle/>
          <a:p>
            <a:pPr marL="0" indent="0" algn="l">
              <a:lnSpc>
                <a:spcPts val="2126"/>
              </a:lnSpc>
              <a:buNone/>
            </a:pPr>
            <a:r>
              <a:rPr lang="en-US" sz="1701" dirty="0">
                <a:solidFill>
                  <a:srgbClr val="E5E0DF"/>
                </a:solidFill>
                <a:latin typeface="Saira" pitchFamily="34" charset="0"/>
                <a:ea typeface="Saira" pitchFamily="34" charset="-122"/>
                <a:cs typeface="Saira" pitchFamily="34" charset="-120"/>
              </a:rPr>
              <a:t>Retail</a:t>
            </a:r>
            <a:endParaRPr lang="en-US" sz="1701" dirty="0"/>
          </a:p>
        </p:txBody>
      </p:sp>
      <p:sp>
        <p:nvSpPr>
          <p:cNvPr id="22" name="Text 17"/>
          <p:cNvSpPr/>
          <p:nvPr/>
        </p:nvSpPr>
        <p:spPr>
          <a:xfrm>
            <a:off x="1814513" y="5147072"/>
            <a:ext cx="6724650" cy="553164"/>
          </a:xfrm>
          <a:prstGeom prst="rect">
            <a:avLst/>
          </a:prstGeom>
          <a:noFill/>
          <a:ln/>
        </p:spPr>
        <p:txBody>
          <a:bodyPr wrap="square" rtlCol="0" anchor="t"/>
          <a:lstStyle/>
          <a:p>
            <a:pPr marL="0" indent="0" algn="l">
              <a:lnSpc>
                <a:spcPts val="2177"/>
              </a:lnSpc>
              <a:buNone/>
            </a:pPr>
            <a:r>
              <a:rPr lang="en-US" sz="1361" dirty="0">
                <a:solidFill>
                  <a:srgbClr val="E5E0DF"/>
                </a:solidFill>
                <a:latin typeface="Roboto" pitchFamily="34" charset="0"/>
                <a:ea typeface="Roboto" pitchFamily="34" charset="-122"/>
                <a:cs typeface="Roboto" pitchFamily="34" charset="-120"/>
              </a:rPr>
              <a:t>Retailers can use blockchain to verify the authenticity of pharmaceuticals and ensure they are not counterfeit before dispensing them to patients.</a:t>
            </a:r>
            <a:endParaRPr lang="en-US" sz="1361" dirty="0"/>
          </a:p>
        </p:txBody>
      </p:sp>
      <p:sp>
        <p:nvSpPr>
          <p:cNvPr id="23" name="Shape 18"/>
          <p:cNvSpPr/>
          <p:nvPr/>
        </p:nvSpPr>
        <p:spPr>
          <a:xfrm>
            <a:off x="1035546" y="6422946"/>
            <a:ext cx="604837" cy="22860"/>
          </a:xfrm>
          <a:prstGeom prst="roundRect">
            <a:avLst>
              <a:gd name="adj" fmla="val 680400"/>
            </a:avLst>
          </a:prstGeom>
          <a:solidFill>
            <a:srgbClr val="FC8337"/>
          </a:solidFill>
          <a:ln/>
        </p:spPr>
      </p:sp>
      <p:sp>
        <p:nvSpPr>
          <p:cNvPr id="24" name="Shape 19"/>
          <p:cNvSpPr/>
          <p:nvPr/>
        </p:nvSpPr>
        <p:spPr>
          <a:xfrm>
            <a:off x="669667" y="6240066"/>
            <a:ext cx="388739" cy="388739"/>
          </a:xfrm>
          <a:prstGeom prst="roundRect">
            <a:avLst>
              <a:gd name="adj" fmla="val 40011"/>
            </a:avLst>
          </a:prstGeom>
          <a:solidFill>
            <a:srgbClr val="030303"/>
          </a:solidFill>
          <a:ln w="15240">
            <a:solidFill>
              <a:srgbClr val="FC8337"/>
            </a:solidFill>
            <a:prstDash val="solid"/>
          </a:ln>
        </p:spPr>
      </p:sp>
      <p:sp>
        <p:nvSpPr>
          <p:cNvPr id="25" name="Text 20"/>
          <p:cNvSpPr/>
          <p:nvPr/>
        </p:nvSpPr>
        <p:spPr>
          <a:xfrm>
            <a:off x="780395" y="6304836"/>
            <a:ext cx="167283" cy="259199"/>
          </a:xfrm>
          <a:prstGeom prst="rect">
            <a:avLst/>
          </a:prstGeom>
          <a:noFill/>
          <a:ln/>
        </p:spPr>
        <p:txBody>
          <a:bodyPr wrap="none" rtlCol="0" anchor="t"/>
          <a:lstStyle/>
          <a:p>
            <a:pPr marL="0" indent="0" algn="ctr">
              <a:lnSpc>
                <a:spcPts val="2041"/>
              </a:lnSpc>
              <a:buNone/>
            </a:pPr>
            <a:r>
              <a:rPr lang="en-US" sz="2041" dirty="0">
                <a:solidFill>
                  <a:srgbClr val="E5E0DF"/>
                </a:solidFill>
                <a:latin typeface="Saira" pitchFamily="34" charset="0"/>
                <a:ea typeface="Saira" pitchFamily="34" charset="-122"/>
                <a:cs typeface="Saira" pitchFamily="34" charset="-120"/>
              </a:rPr>
              <a:t>4</a:t>
            </a:r>
            <a:endParaRPr lang="en-US" sz="2041" dirty="0"/>
          </a:p>
        </p:txBody>
      </p:sp>
      <p:sp>
        <p:nvSpPr>
          <p:cNvPr id="26" name="Text 21"/>
          <p:cNvSpPr/>
          <p:nvPr/>
        </p:nvSpPr>
        <p:spPr>
          <a:xfrm>
            <a:off x="1814513" y="6218515"/>
            <a:ext cx="2160270" cy="269915"/>
          </a:xfrm>
          <a:prstGeom prst="rect">
            <a:avLst/>
          </a:prstGeom>
          <a:noFill/>
          <a:ln/>
        </p:spPr>
        <p:txBody>
          <a:bodyPr wrap="none" rtlCol="0" anchor="t"/>
          <a:lstStyle/>
          <a:p>
            <a:pPr marL="0" indent="0" algn="l">
              <a:lnSpc>
                <a:spcPts val="2126"/>
              </a:lnSpc>
              <a:buNone/>
            </a:pPr>
            <a:r>
              <a:rPr lang="en-US" sz="1701" dirty="0">
                <a:solidFill>
                  <a:srgbClr val="E5E0DF"/>
                </a:solidFill>
                <a:latin typeface="Saira" pitchFamily="34" charset="0"/>
                <a:ea typeface="Saira" pitchFamily="34" charset="-122"/>
                <a:cs typeface="Saira" pitchFamily="34" charset="-120"/>
              </a:rPr>
              <a:t>Consumer</a:t>
            </a:r>
            <a:endParaRPr lang="en-US" sz="1701" dirty="0"/>
          </a:p>
        </p:txBody>
      </p:sp>
      <p:sp>
        <p:nvSpPr>
          <p:cNvPr id="27" name="Text 22"/>
          <p:cNvSpPr/>
          <p:nvPr/>
        </p:nvSpPr>
        <p:spPr>
          <a:xfrm>
            <a:off x="1814513" y="6592014"/>
            <a:ext cx="6724650" cy="553164"/>
          </a:xfrm>
          <a:prstGeom prst="rect">
            <a:avLst/>
          </a:prstGeom>
          <a:noFill/>
          <a:ln/>
        </p:spPr>
        <p:txBody>
          <a:bodyPr wrap="square" rtlCol="0" anchor="t"/>
          <a:lstStyle/>
          <a:p>
            <a:pPr marL="0" indent="0" algn="l">
              <a:lnSpc>
                <a:spcPts val="2177"/>
              </a:lnSpc>
              <a:buNone/>
            </a:pPr>
            <a:r>
              <a:rPr lang="en-US" sz="1361" dirty="0">
                <a:solidFill>
                  <a:srgbClr val="E5E0DF"/>
                </a:solidFill>
                <a:latin typeface="Roboto" pitchFamily="34" charset="0"/>
                <a:ea typeface="Roboto" pitchFamily="34" charset="-122"/>
                <a:cs typeface="Roboto" pitchFamily="34" charset="-120"/>
              </a:rPr>
              <a:t>Consumers can access information about the origin and journey of their medications through a mobile app or website linked to the blockchain.</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p:cNvPicPr>
            <a:picLocks noChangeAspect="1"/>
          </p:cNvPicPr>
          <p:nvPr/>
        </p:nvPicPr>
        <p:blipFill>
          <a:blip r:embed="rId4"/>
          <a:stretch>
            <a:fillRect/>
          </a:stretch>
        </p:blipFill>
        <p:spPr>
          <a:xfrm>
            <a:off x="0" y="0"/>
            <a:ext cx="14630400" cy="2205752"/>
          </a:xfrm>
          <a:prstGeom prst="rect">
            <a:avLst/>
          </a:prstGeom>
        </p:spPr>
      </p:pic>
      <p:sp>
        <p:nvSpPr>
          <p:cNvPr id="5" name="Text 1"/>
          <p:cNvSpPr/>
          <p:nvPr/>
        </p:nvSpPr>
        <p:spPr>
          <a:xfrm>
            <a:off x="2495550" y="2692241"/>
            <a:ext cx="8238530" cy="551378"/>
          </a:xfrm>
          <a:prstGeom prst="rect">
            <a:avLst/>
          </a:prstGeom>
          <a:noFill/>
          <a:ln/>
        </p:spPr>
        <p:txBody>
          <a:bodyPr wrap="none" rtlCol="0" anchor="t"/>
          <a:lstStyle/>
          <a:p>
            <a:pPr marL="0" indent="0">
              <a:lnSpc>
                <a:spcPts val="4342"/>
              </a:lnSpc>
              <a:buNone/>
            </a:pPr>
            <a:r>
              <a:rPr lang="en-US" sz="3474" dirty="0">
                <a:solidFill>
                  <a:srgbClr val="FFFFFF"/>
                </a:solidFill>
                <a:latin typeface="Saira" pitchFamily="34" charset="0"/>
                <a:ea typeface="Saira" pitchFamily="34" charset="-122"/>
                <a:cs typeface="Saira" pitchFamily="34" charset="-120"/>
              </a:rPr>
              <a:t>Ensuring Authenticity and Transparency</a:t>
            </a:r>
            <a:endParaRPr lang="en-US" sz="3474" dirty="0"/>
          </a:p>
        </p:txBody>
      </p:sp>
      <p:pic>
        <p:nvPicPr>
          <p:cNvPr id="6" name="Image 2" descr="preencoded.png"/>
          <p:cNvPicPr>
            <a:picLocks noChangeAspect="1"/>
          </p:cNvPicPr>
          <p:nvPr/>
        </p:nvPicPr>
        <p:blipFill>
          <a:blip r:embed="rId5"/>
          <a:stretch>
            <a:fillRect/>
          </a:stretch>
        </p:blipFill>
        <p:spPr>
          <a:xfrm>
            <a:off x="2495550" y="3508296"/>
            <a:ext cx="882253" cy="1411605"/>
          </a:xfrm>
          <a:prstGeom prst="rect">
            <a:avLst/>
          </a:prstGeom>
        </p:spPr>
      </p:pic>
      <p:sp>
        <p:nvSpPr>
          <p:cNvPr id="7" name="Text 2"/>
          <p:cNvSpPr/>
          <p:nvPr/>
        </p:nvSpPr>
        <p:spPr>
          <a:xfrm>
            <a:off x="3642479" y="3684746"/>
            <a:ext cx="2366486" cy="275749"/>
          </a:xfrm>
          <a:prstGeom prst="rect">
            <a:avLst/>
          </a:prstGeom>
          <a:noFill/>
          <a:ln/>
        </p:spPr>
        <p:txBody>
          <a:bodyPr wrap="none" rtlCol="0" anchor="t"/>
          <a:lstStyle/>
          <a:p>
            <a:pPr marL="0" indent="0" algn="l">
              <a:lnSpc>
                <a:spcPts val="2171"/>
              </a:lnSpc>
              <a:buNone/>
            </a:pPr>
            <a:r>
              <a:rPr lang="en-US" sz="1737" dirty="0">
                <a:solidFill>
                  <a:srgbClr val="E5E0DF"/>
                </a:solidFill>
                <a:latin typeface="Saira" pitchFamily="34" charset="0"/>
                <a:ea typeface="Saira" pitchFamily="34" charset="-122"/>
                <a:cs typeface="Saira" pitchFamily="34" charset="-120"/>
              </a:rPr>
              <a:t>Product Authentication</a:t>
            </a:r>
            <a:endParaRPr lang="en-US" sz="1737" dirty="0"/>
          </a:p>
        </p:txBody>
      </p:sp>
      <p:sp>
        <p:nvSpPr>
          <p:cNvPr id="8" name="Text 3"/>
          <p:cNvSpPr/>
          <p:nvPr/>
        </p:nvSpPr>
        <p:spPr>
          <a:xfrm>
            <a:off x="3642479" y="4066342"/>
            <a:ext cx="8492371" cy="564594"/>
          </a:xfrm>
          <a:prstGeom prst="rect">
            <a:avLst/>
          </a:prstGeom>
          <a:noFill/>
          <a:ln/>
        </p:spPr>
        <p:txBody>
          <a:bodyPr wrap="square" rtlCol="0" anchor="t"/>
          <a:lstStyle/>
          <a:p>
            <a:pPr marL="0" indent="0" algn="l">
              <a:lnSpc>
                <a:spcPts val="2223"/>
              </a:lnSpc>
              <a:buNone/>
            </a:pPr>
            <a:r>
              <a:rPr lang="en-US" sz="1389" dirty="0">
                <a:solidFill>
                  <a:srgbClr val="E5E0DF"/>
                </a:solidFill>
                <a:latin typeface="Roboto" pitchFamily="34" charset="0"/>
                <a:ea typeface="Roboto" pitchFamily="34" charset="-122"/>
                <a:cs typeface="Roboto" pitchFamily="34" charset="-120"/>
              </a:rPr>
              <a:t>Blockchain enables the creation of unique digital signatures for each pharmaceutical product, ensuring its authenticity and traceability.</a:t>
            </a:r>
            <a:endParaRPr lang="en-US" sz="1389" dirty="0"/>
          </a:p>
        </p:txBody>
      </p:sp>
      <p:pic>
        <p:nvPicPr>
          <p:cNvPr id="9" name="Image 3" descr="preencoded.png"/>
          <p:cNvPicPr>
            <a:picLocks noChangeAspect="1"/>
          </p:cNvPicPr>
          <p:nvPr/>
        </p:nvPicPr>
        <p:blipFill>
          <a:blip r:embed="rId6"/>
          <a:stretch>
            <a:fillRect/>
          </a:stretch>
        </p:blipFill>
        <p:spPr>
          <a:xfrm>
            <a:off x="2495550" y="4919901"/>
            <a:ext cx="882253" cy="1411605"/>
          </a:xfrm>
          <a:prstGeom prst="rect">
            <a:avLst/>
          </a:prstGeom>
        </p:spPr>
      </p:pic>
      <p:sp>
        <p:nvSpPr>
          <p:cNvPr id="10" name="Text 4"/>
          <p:cNvSpPr/>
          <p:nvPr/>
        </p:nvSpPr>
        <p:spPr>
          <a:xfrm>
            <a:off x="3642479" y="5096351"/>
            <a:ext cx="3137416" cy="275749"/>
          </a:xfrm>
          <a:prstGeom prst="rect">
            <a:avLst/>
          </a:prstGeom>
          <a:noFill/>
          <a:ln/>
        </p:spPr>
        <p:txBody>
          <a:bodyPr wrap="none" rtlCol="0" anchor="t"/>
          <a:lstStyle/>
          <a:p>
            <a:pPr marL="0" indent="0" algn="l">
              <a:lnSpc>
                <a:spcPts val="2171"/>
              </a:lnSpc>
              <a:buNone/>
            </a:pPr>
            <a:r>
              <a:rPr lang="en-US" sz="1737" dirty="0">
                <a:solidFill>
                  <a:srgbClr val="E5E0DF"/>
                </a:solidFill>
                <a:latin typeface="Saira" pitchFamily="34" charset="0"/>
                <a:ea typeface="Saira" pitchFamily="34" charset="-122"/>
                <a:cs typeface="Saira" pitchFamily="34" charset="-120"/>
              </a:rPr>
              <a:t>Transparency for Stakeholders</a:t>
            </a:r>
            <a:endParaRPr lang="en-US" sz="1737" dirty="0"/>
          </a:p>
        </p:txBody>
      </p:sp>
      <p:sp>
        <p:nvSpPr>
          <p:cNvPr id="11" name="Text 5"/>
          <p:cNvSpPr/>
          <p:nvPr/>
        </p:nvSpPr>
        <p:spPr>
          <a:xfrm>
            <a:off x="3642479" y="5477947"/>
            <a:ext cx="8492371" cy="564594"/>
          </a:xfrm>
          <a:prstGeom prst="rect">
            <a:avLst/>
          </a:prstGeom>
          <a:noFill/>
          <a:ln/>
        </p:spPr>
        <p:txBody>
          <a:bodyPr wrap="square" rtlCol="0" anchor="t"/>
          <a:lstStyle/>
          <a:p>
            <a:pPr marL="0" indent="0" algn="l">
              <a:lnSpc>
                <a:spcPts val="2223"/>
              </a:lnSpc>
              <a:buNone/>
            </a:pPr>
            <a:r>
              <a:rPr lang="en-US" sz="1389" dirty="0">
                <a:solidFill>
                  <a:srgbClr val="E5E0DF"/>
                </a:solidFill>
                <a:latin typeface="Roboto" pitchFamily="34" charset="0"/>
                <a:ea typeface="Roboto" pitchFamily="34" charset="-122"/>
                <a:cs typeface="Roboto" pitchFamily="34" charset="-120"/>
              </a:rPr>
              <a:t>All stakeholders, including manufacturers, distributors, regulators, and consumers, can access and verify information about the origin, journey, and authenticity of pharmaceuticals through the blockchain.</a:t>
            </a:r>
            <a:endParaRPr lang="en-US" sz="1389" dirty="0"/>
          </a:p>
        </p:txBody>
      </p:sp>
      <p:pic>
        <p:nvPicPr>
          <p:cNvPr id="12" name="Image 4" descr="preencoded.png"/>
          <p:cNvPicPr>
            <a:picLocks noChangeAspect="1"/>
          </p:cNvPicPr>
          <p:nvPr/>
        </p:nvPicPr>
        <p:blipFill>
          <a:blip r:embed="rId7"/>
          <a:stretch>
            <a:fillRect/>
          </a:stretch>
        </p:blipFill>
        <p:spPr>
          <a:xfrm>
            <a:off x="2495550" y="6331506"/>
            <a:ext cx="882253" cy="1411605"/>
          </a:xfrm>
          <a:prstGeom prst="rect">
            <a:avLst/>
          </a:prstGeom>
        </p:spPr>
      </p:pic>
      <p:sp>
        <p:nvSpPr>
          <p:cNvPr id="13" name="Text 6"/>
          <p:cNvSpPr/>
          <p:nvPr/>
        </p:nvSpPr>
        <p:spPr>
          <a:xfrm>
            <a:off x="3642479" y="6507956"/>
            <a:ext cx="2205752" cy="275749"/>
          </a:xfrm>
          <a:prstGeom prst="rect">
            <a:avLst/>
          </a:prstGeom>
          <a:noFill/>
          <a:ln/>
        </p:spPr>
        <p:txBody>
          <a:bodyPr wrap="none" rtlCol="0" anchor="t"/>
          <a:lstStyle/>
          <a:p>
            <a:pPr marL="0" indent="0" algn="l">
              <a:lnSpc>
                <a:spcPts val="2171"/>
              </a:lnSpc>
              <a:buNone/>
            </a:pPr>
            <a:r>
              <a:rPr lang="en-US" sz="1737" dirty="0">
                <a:solidFill>
                  <a:srgbClr val="E5E0DF"/>
                </a:solidFill>
                <a:latin typeface="Saira" pitchFamily="34" charset="0"/>
                <a:ea typeface="Saira" pitchFamily="34" charset="-122"/>
                <a:cs typeface="Saira" pitchFamily="34" charset="-120"/>
              </a:rPr>
              <a:t>Real-Time Monitoring</a:t>
            </a:r>
            <a:endParaRPr lang="en-US" sz="1737" dirty="0"/>
          </a:p>
        </p:txBody>
      </p:sp>
      <p:sp>
        <p:nvSpPr>
          <p:cNvPr id="14" name="Text 7"/>
          <p:cNvSpPr/>
          <p:nvPr/>
        </p:nvSpPr>
        <p:spPr>
          <a:xfrm>
            <a:off x="3642479" y="6889552"/>
            <a:ext cx="8492371" cy="564594"/>
          </a:xfrm>
          <a:prstGeom prst="rect">
            <a:avLst/>
          </a:prstGeom>
          <a:noFill/>
          <a:ln/>
        </p:spPr>
        <p:txBody>
          <a:bodyPr wrap="square" rtlCol="0" anchor="t"/>
          <a:lstStyle/>
          <a:p>
            <a:pPr marL="0" indent="0" algn="l">
              <a:lnSpc>
                <a:spcPts val="2223"/>
              </a:lnSpc>
              <a:buNone/>
            </a:pPr>
            <a:r>
              <a:rPr lang="en-US" sz="1389" dirty="0">
                <a:solidFill>
                  <a:srgbClr val="E5E0DF"/>
                </a:solidFill>
                <a:latin typeface="Roboto" pitchFamily="34" charset="0"/>
                <a:ea typeface="Roboto" pitchFamily="34" charset="-122"/>
                <a:cs typeface="Roboto" pitchFamily="34" charset="-120"/>
              </a:rPr>
              <a:t>Blockchain provides real-time visibility into the supply chain, allowing stakeholders to monitor the movement of pharmaceuticals and identify potential issues or counterfeit products.</a:t>
            </a:r>
            <a:endParaRPr lang="en-US" sz="138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31219" y="2442210"/>
            <a:ext cx="5023842" cy="3345061"/>
          </a:xfrm>
          <a:prstGeom prst="rect">
            <a:avLst/>
          </a:prstGeom>
        </p:spPr>
      </p:pic>
      <p:sp>
        <p:nvSpPr>
          <p:cNvPr id="6" name="Text 1"/>
          <p:cNvSpPr/>
          <p:nvPr/>
        </p:nvSpPr>
        <p:spPr>
          <a:xfrm>
            <a:off x="6133981" y="805101"/>
            <a:ext cx="7848838" cy="1156335"/>
          </a:xfrm>
          <a:prstGeom prst="rect">
            <a:avLst/>
          </a:prstGeom>
          <a:noFill/>
          <a:ln/>
        </p:spPr>
        <p:txBody>
          <a:bodyPr wrap="square" rtlCol="0" anchor="t"/>
          <a:lstStyle/>
          <a:p>
            <a:pPr marL="0" indent="0">
              <a:lnSpc>
                <a:spcPts val="4553"/>
              </a:lnSpc>
              <a:buNone/>
            </a:pPr>
            <a:r>
              <a:rPr lang="en-US" sz="3642" dirty="0">
                <a:solidFill>
                  <a:srgbClr val="FFFFFF"/>
                </a:solidFill>
                <a:latin typeface="Saira" pitchFamily="34" charset="0"/>
                <a:ea typeface="Saira" pitchFamily="34" charset="-122"/>
                <a:cs typeface="Saira" pitchFamily="34" charset="-120"/>
              </a:rPr>
              <a:t>Reducing Health Risks and Economic Losses</a:t>
            </a:r>
            <a:endParaRPr lang="en-US" sz="3642" dirty="0"/>
          </a:p>
        </p:txBody>
      </p:sp>
      <p:sp>
        <p:nvSpPr>
          <p:cNvPr id="7" name="Shape 2"/>
          <p:cNvSpPr/>
          <p:nvPr/>
        </p:nvSpPr>
        <p:spPr>
          <a:xfrm>
            <a:off x="6133981" y="2238970"/>
            <a:ext cx="7848838" cy="1407795"/>
          </a:xfrm>
          <a:prstGeom prst="roundRect">
            <a:avLst>
              <a:gd name="adj" fmla="val 11829"/>
            </a:avLst>
          </a:prstGeom>
          <a:solidFill>
            <a:srgbClr val="030303"/>
          </a:solidFill>
          <a:ln w="22860">
            <a:solidFill>
              <a:srgbClr val="FC8337"/>
            </a:solidFill>
            <a:prstDash val="solid"/>
          </a:ln>
        </p:spPr>
      </p:sp>
      <p:sp>
        <p:nvSpPr>
          <p:cNvPr id="8" name="Text 3"/>
          <p:cNvSpPr/>
          <p:nvPr/>
        </p:nvSpPr>
        <p:spPr>
          <a:xfrm>
            <a:off x="6341864" y="2446853"/>
            <a:ext cx="2619256" cy="289084"/>
          </a:xfrm>
          <a:prstGeom prst="rect">
            <a:avLst/>
          </a:prstGeom>
          <a:noFill/>
          <a:ln/>
        </p:spPr>
        <p:txBody>
          <a:bodyPr wrap="none" rtlCol="0" anchor="t"/>
          <a:lstStyle/>
          <a:p>
            <a:pPr marL="0" indent="0">
              <a:lnSpc>
                <a:spcPts val="2277"/>
              </a:lnSpc>
              <a:buNone/>
            </a:pPr>
            <a:r>
              <a:rPr lang="en-US" sz="1821" dirty="0">
                <a:solidFill>
                  <a:srgbClr val="E5E0DF"/>
                </a:solidFill>
                <a:latin typeface="Saira" pitchFamily="34" charset="0"/>
                <a:ea typeface="Saira" pitchFamily="34" charset="-122"/>
                <a:cs typeface="Saira" pitchFamily="34" charset="-120"/>
              </a:rPr>
              <a:t>Improved Patient Safety</a:t>
            </a:r>
            <a:endParaRPr lang="en-US" sz="1821" dirty="0"/>
          </a:p>
        </p:txBody>
      </p:sp>
      <p:sp>
        <p:nvSpPr>
          <p:cNvPr id="9" name="Text 4"/>
          <p:cNvSpPr/>
          <p:nvPr/>
        </p:nvSpPr>
        <p:spPr>
          <a:xfrm>
            <a:off x="6341864" y="2846903"/>
            <a:ext cx="7433072" cy="591979"/>
          </a:xfrm>
          <a:prstGeom prst="rect">
            <a:avLst/>
          </a:prstGeom>
          <a:noFill/>
          <a:ln/>
        </p:spPr>
        <p:txBody>
          <a:bodyPr wrap="square" rtlCol="0" anchor="t"/>
          <a:lstStyle/>
          <a:p>
            <a:pPr marL="0" indent="0">
              <a:lnSpc>
                <a:spcPts val="2331"/>
              </a:lnSpc>
              <a:buNone/>
            </a:pPr>
            <a:r>
              <a:rPr lang="en-US" sz="1457" dirty="0">
                <a:solidFill>
                  <a:srgbClr val="E5E0DF"/>
                </a:solidFill>
                <a:latin typeface="Roboto" pitchFamily="34" charset="0"/>
                <a:ea typeface="Roboto" pitchFamily="34" charset="-122"/>
                <a:cs typeface="Roboto" pitchFamily="34" charset="-120"/>
              </a:rPr>
              <a:t>By eliminating counterfeit pharmaceuticals, blockchain helps ensure patients receive safe and effective medications, reducing the risk of adverse health effects.</a:t>
            </a:r>
            <a:endParaRPr lang="en-US" sz="1457" dirty="0"/>
          </a:p>
        </p:txBody>
      </p:sp>
      <p:sp>
        <p:nvSpPr>
          <p:cNvPr id="10" name="Shape 5"/>
          <p:cNvSpPr/>
          <p:nvPr/>
        </p:nvSpPr>
        <p:spPr>
          <a:xfrm>
            <a:off x="6133981" y="3831788"/>
            <a:ext cx="7848838" cy="1703784"/>
          </a:xfrm>
          <a:prstGeom prst="roundRect">
            <a:avLst>
              <a:gd name="adj" fmla="val 9774"/>
            </a:avLst>
          </a:prstGeom>
          <a:solidFill>
            <a:srgbClr val="030303"/>
          </a:solidFill>
          <a:ln w="22860">
            <a:solidFill>
              <a:srgbClr val="FC8337"/>
            </a:solidFill>
            <a:prstDash val="solid"/>
          </a:ln>
        </p:spPr>
      </p:sp>
      <p:sp>
        <p:nvSpPr>
          <p:cNvPr id="11" name="Text 6"/>
          <p:cNvSpPr/>
          <p:nvPr/>
        </p:nvSpPr>
        <p:spPr>
          <a:xfrm>
            <a:off x="6341864" y="4039672"/>
            <a:ext cx="2794992" cy="289084"/>
          </a:xfrm>
          <a:prstGeom prst="rect">
            <a:avLst/>
          </a:prstGeom>
          <a:noFill/>
          <a:ln/>
        </p:spPr>
        <p:txBody>
          <a:bodyPr wrap="none" rtlCol="0" anchor="t"/>
          <a:lstStyle/>
          <a:p>
            <a:pPr marL="0" indent="0">
              <a:lnSpc>
                <a:spcPts val="2277"/>
              </a:lnSpc>
              <a:buNone/>
            </a:pPr>
            <a:r>
              <a:rPr lang="en-US" sz="1821" dirty="0">
                <a:solidFill>
                  <a:srgbClr val="E5E0DF"/>
                </a:solidFill>
                <a:latin typeface="Saira" pitchFamily="34" charset="0"/>
                <a:ea typeface="Saira" pitchFamily="34" charset="-122"/>
                <a:cs typeface="Saira" pitchFamily="34" charset="-120"/>
              </a:rPr>
              <a:t>Reduced Economic Losses</a:t>
            </a:r>
            <a:endParaRPr lang="en-US" sz="1821" dirty="0"/>
          </a:p>
        </p:txBody>
      </p:sp>
      <p:sp>
        <p:nvSpPr>
          <p:cNvPr id="12" name="Text 7"/>
          <p:cNvSpPr/>
          <p:nvPr/>
        </p:nvSpPr>
        <p:spPr>
          <a:xfrm>
            <a:off x="6341864" y="4439722"/>
            <a:ext cx="7433072" cy="887968"/>
          </a:xfrm>
          <a:prstGeom prst="rect">
            <a:avLst/>
          </a:prstGeom>
          <a:noFill/>
          <a:ln/>
        </p:spPr>
        <p:txBody>
          <a:bodyPr wrap="square" rtlCol="0" anchor="t"/>
          <a:lstStyle/>
          <a:p>
            <a:pPr marL="0" indent="0">
              <a:lnSpc>
                <a:spcPts val="2331"/>
              </a:lnSpc>
              <a:buNone/>
            </a:pPr>
            <a:r>
              <a:rPr lang="en-US" sz="1457" dirty="0">
                <a:solidFill>
                  <a:srgbClr val="E5E0DF"/>
                </a:solidFill>
                <a:latin typeface="Roboto" pitchFamily="34" charset="0"/>
                <a:ea typeface="Roboto" pitchFamily="34" charset="-122"/>
                <a:cs typeface="Roboto" pitchFamily="34" charset="-120"/>
              </a:rPr>
              <a:t>Counterfeit pharmaceuticals result in significant financial losses for manufacturers, distributors, and consumers. Blockchain helps combat counterfeit products, minimizing economic damage.</a:t>
            </a:r>
            <a:endParaRPr lang="en-US" sz="1457" dirty="0"/>
          </a:p>
        </p:txBody>
      </p:sp>
      <p:sp>
        <p:nvSpPr>
          <p:cNvPr id="13" name="Shape 8"/>
          <p:cNvSpPr/>
          <p:nvPr/>
        </p:nvSpPr>
        <p:spPr>
          <a:xfrm>
            <a:off x="6133981" y="5720596"/>
            <a:ext cx="7848838" cy="1703784"/>
          </a:xfrm>
          <a:prstGeom prst="roundRect">
            <a:avLst>
              <a:gd name="adj" fmla="val 9774"/>
            </a:avLst>
          </a:prstGeom>
          <a:solidFill>
            <a:srgbClr val="030303"/>
          </a:solidFill>
          <a:ln w="22860">
            <a:solidFill>
              <a:srgbClr val="FC8337"/>
            </a:solidFill>
            <a:prstDash val="solid"/>
          </a:ln>
        </p:spPr>
      </p:sp>
      <p:sp>
        <p:nvSpPr>
          <p:cNvPr id="14" name="Text 9"/>
          <p:cNvSpPr/>
          <p:nvPr/>
        </p:nvSpPr>
        <p:spPr>
          <a:xfrm>
            <a:off x="6341864" y="5928479"/>
            <a:ext cx="2517577" cy="289084"/>
          </a:xfrm>
          <a:prstGeom prst="rect">
            <a:avLst/>
          </a:prstGeom>
          <a:noFill/>
          <a:ln/>
        </p:spPr>
        <p:txBody>
          <a:bodyPr wrap="none" rtlCol="0" anchor="t"/>
          <a:lstStyle/>
          <a:p>
            <a:pPr marL="0" indent="0">
              <a:lnSpc>
                <a:spcPts val="2277"/>
              </a:lnSpc>
              <a:buNone/>
            </a:pPr>
            <a:r>
              <a:rPr lang="en-US" sz="1821" dirty="0">
                <a:solidFill>
                  <a:srgbClr val="E5E0DF"/>
                </a:solidFill>
                <a:latin typeface="Saira" pitchFamily="34" charset="0"/>
                <a:ea typeface="Saira" pitchFamily="34" charset="-122"/>
                <a:cs typeface="Saira" pitchFamily="34" charset="-120"/>
              </a:rPr>
              <a:t>Stronger Supply Chains</a:t>
            </a:r>
            <a:endParaRPr lang="en-US" sz="1821" dirty="0"/>
          </a:p>
        </p:txBody>
      </p:sp>
      <p:sp>
        <p:nvSpPr>
          <p:cNvPr id="15" name="Text 10"/>
          <p:cNvSpPr/>
          <p:nvPr/>
        </p:nvSpPr>
        <p:spPr>
          <a:xfrm>
            <a:off x="6341864" y="6328529"/>
            <a:ext cx="7433072" cy="887968"/>
          </a:xfrm>
          <a:prstGeom prst="rect">
            <a:avLst/>
          </a:prstGeom>
          <a:noFill/>
          <a:ln/>
        </p:spPr>
        <p:txBody>
          <a:bodyPr wrap="square" rtlCol="0" anchor="t"/>
          <a:lstStyle/>
          <a:p>
            <a:pPr marL="0" indent="0">
              <a:lnSpc>
                <a:spcPts val="2331"/>
              </a:lnSpc>
              <a:buNone/>
            </a:pPr>
            <a:r>
              <a:rPr lang="en-US" sz="1457" dirty="0">
                <a:solidFill>
                  <a:srgbClr val="E5E0DF"/>
                </a:solidFill>
                <a:latin typeface="Roboto" pitchFamily="34" charset="0"/>
                <a:ea typeface="Roboto" pitchFamily="34" charset="-122"/>
                <a:cs typeface="Roboto" pitchFamily="34" charset="-120"/>
              </a:rPr>
              <a:t>Blockchain creates a more secure and robust supply chain, making it harder for counterfeiters to operate and improving the overall integrity of the pharmaceutical industry.</a:t>
            </a:r>
            <a:endParaRPr lang="en-US" sz="145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59979" y="2429947"/>
            <a:ext cx="5054322" cy="3369588"/>
          </a:xfrm>
          <a:prstGeom prst="rect">
            <a:avLst/>
          </a:prstGeom>
        </p:spPr>
      </p:pic>
      <p:sp>
        <p:nvSpPr>
          <p:cNvPr id="6" name="Text 1"/>
          <p:cNvSpPr/>
          <p:nvPr/>
        </p:nvSpPr>
        <p:spPr>
          <a:xfrm>
            <a:off x="604837" y="722948"/>
            <a:ext cx="7934325" cy="1080135"/>
          </a:xfrm>
          <a:prstGeom prst="rect">
            <a:avLst/>
          </a:prstGeom>
          <a:noFill/>
          <a:ln/>
        </p:spPr>
        <p:txBody>
          <a:bodyPr wrap="square" rtlCol="0" anchor="t"/>
          <a:lstStyle/>
          <a:p>
            <a:pPr marL="0" indent="0">
              <a:lnSpc>
                <a:spcPts val="4253"/>
              </a:lnSpc>
              <a:buNone/>
            </a:pPr>
            <a:r>
              <a:rPr lang="en-US" sz="3402" dirty="0">
                <a:solidFill>
                  <a:srgbClr val="FFFFFF"/>
                </a:solidFill>
                <a:latin typeface="Saira" pitchFamily="34" charset="0"/>
                <a:ea typeface="Saira" pitchFamily="34" charset="-122"/>
                <a:cs typeface="Saira" pitchFamily="34" charset="-120"/>
              </a:rPr>
              <a:t>Implementing a Blockchain-Based System</a:t>
            </a:r>
            <a:endParaRPr lang="en-US" sz="3402" dirty="0"/>
          </a:p>
        </p:txBody>
      </p:sp>
      <p:sp>
        <p:nvSpPr>
          <p:cNvPr id="7" name="Shape 2"/>
          <p:cNvSpPr/>
          <p:nvPr/>
        </p:nvSpPr>
        <p:spPr>
          <a:xfrm>
            <a:off x="604837" y="2062282"/>
            <a:ext cx="7934325" cy="5444252"/>
          </a:xfrm>
          <a:prstGeom prst="roundRect">
            <a:avLst>
              <a:gd name="adj" fmla="val 2857"/>
            </a:avLst>
          </a:prstGeom>
          <a:noFill/>
          <a:ln w="7620">
            <a:solidFill>
              <a:srgbClr val="FFFFFF">
                <a:alpha val="24000"/>
              </a:srgbClr>
            </a:solidFill>
            <a:prstDash val="solid"/>
          </a:ln>
        </p:spPr>
      </p:sp>
      <p:sp>
        <p:nvSpPr>
          <p:cNvPr id="8" name="Shape 3"/>
          <p:cNvSpPr/>
          <p:nvPr/>
        </p:nvSpPr>
        <p:spPr>
          <a:xfrm>
            <a:off x="612458" y="2069902"/>
            <a:ext cx="7919085" cy="775573"/>
          </a:xfrm>
          <a:prstGeom prst="rect">
            <a:avLst/>
          </a:prstGeom>
          <a:solidFill>
            <a:srgbClr val="FFFFFF">
              <a:alpha val="4000"/>
            </a:srgbClr>
          </a:solidFill>
          <a:ln/>
        </p:spPr>
      </p:sp>
      <p:sp>
        <p:nvSpPr>
          <p:cNvPr id="9" name="Text 4"/>
          <p:cNvSpPr/>
          <p:nvPr/>
        </p:nvSpPr>
        <p:spPr>
          <a:xfrm>
            <a:off x="785217" y="2181106"/>
            <a:ext cx="7573566" cy="553164"/>
          </a:xfrm>
          <a:prstGeom prst="rect">
            <a:avLst/>
          </a:prstGeom>
          <a:noFill/>
          <a:ln/>
        </p:spPr>
        <p:txBody>
          <a:bodyPr wrap="squar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1. **Define Scope and Objectives**: Clearly define the scope of the blockchain system and the key objectives it aims to achieve.</a:t>
            </a:r>
            <a:endParaRPr lang="en-US" sz="1361" dirty="0"/>
          </a:p>
        </p:txBody>
      </p:sp>
      <p:sp>
        <p:nvSpPr>
          <p:cNvPr id="10" name="Shape 5"/>
          <p:cNvSpPr/>
          <p:nvPr/>
        </p:nvSpPr>
        <p:spPr>
          <a:xfrm>
            <a:off x="612458" y="2845475"/>
            <a:ext cx="7919085" cy="775573"/>
          </a:xfrm>
          <a:prstGeom prst="rect">
            <a:avLst/>
          </a:prstGeom>
          <a:solidFill>
            <a:srgbClr val="000000">
              <a:alpha val="4000"/>
            </a:srgbClr>
          </a:solidFill>
          <a:ln/>
        </p:spPr>
      </p:sp>
      <p:sp>
        <p:nvSpPr>
          <p:cNvPr id="11" name="Text 6"/>
          <p:cNvSpPr/>
          <p:nvPr/>
        </p:nvSpPr>
        <p:spPr>
          <a:xfrm>
            <a:off x="785217" y="2956679"/>
            <a:ext cx="7573566" cy="553164"/>
          </a:xfrm>
          <a:prstGeom prst="rect">
            <a:avLst/>
          </a:prstGeom>
          <a:noFill/>
          <a:ln/>
        </p:spPr>
        <p:txBody>
          <a:bodyPr wrap="squar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2. **Choose a Blockchain Platform**: Select a suitable blockchain platform that meets the specific requirements of the pharmaceutical supply chain.</a:t>
            </a:r>
            <a:endParaRPr lang="en-US" sz="1361" dirty="0"/>
          </a:p>
        </p:txBody>
      </p:sp>
      <p:sp>
        <p:nvSpPr>
          <p:cNvPr id="12" name="Shape 7"/>
          <p:cNvSpPr/>
          <p:nvPr/>
        </p:nvSpPr>
        <p:spPr>
          <a:xfrm>
            <a:off x="612458" y="3621048"/>
            <a:ext cx="7919085" cy="775573"/>
          </a:xfrm>
          <a:prstGeom prst="rect">
            <a:avLst/>
          </a:prstGeom>
          <a:solidFill>
            <a:srgbClr val="FFFFFF">
              <a:alpha val="4000"/>
            </a:srgbClr>
          </a:solidFill>
          <a:ln/>
        </p:spPr>
      </p:sp>
      <p:sp>
        <p:nvSpPr>
          <p:cNvPr id="13" name="Text 8"/>
          <p:cNvSpPr/>
          <p:nvPr/>
        </p:nvSpPr>
        <p:spPr>
          <a:xfrm>
            <a:off x="785217" y="3732252"/>
            <a:ext cx="7573566" cy="553164"/>
          </a:xfrm>
          <a:prstGeom prst="rect">
            <a:avLst/>
          </a:prstGeom>
          <a:noFill/>
          <a:ln/>
        </p:spPr>
        <p:txBody>
          <a:bodyPr wrap="squar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3. **Develop Smart Contracts**: Design and implement smart contracts to automate key processes and transactions on the blockchain.</a:t>
            </a:r>
            <a:endParaRPr lang="en-US" sz="1361" dirty="0"/>
          </a:p>
        </p:txBody>
      </p:sp>
      <p:sp>
        <p:nvSpPr>
          <p:cNvPr id="14" name="Shape 9"/>
          <p:cNvSpPr/>
          <p:nvPr/>
        </p:nvSpPr>
        <p:spPr>
          <a:xfrm>
            <a:off x="612458" y="4396621"/>
            <a:ext cx="7919085" cy="775573"/>
          </a:xfrm>
          <a:prstGeom prst="rect">
            <a:avLst/>
          </a:prstGeom>
          <a:solidFill>
            <a:srgbClr val="000000">
              <a:alpha val="4000"/>
            </a:srgbClr>
          </a:solidFill>
          <a:ln/>
        </p:spPr>
      </p:sp>
      <p:sp>
        <p:nvSpPr>
          <p:cNvPr id="15" name="Text 10"/>
          <p:cNvSpPr/>
          <p:nvPr/>
        </p:nvSpPr>
        <p:spPr>
          <a:xfrm>
            <a:off x="785217" y="4507825"/>
            <a:ext cx="7573566" cy="553164"/>
          </a:xfrm>
          <a:prstGeom prst="rect">
            <a:avLst/>
          </a:prstGeom>
          <a:noFill/>
          <a:ln/>
        </p:spPr>
        <p:txBody>
          <a:bodyPr wrap="squar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4. **Integrate with Existing Systems**: Integrate the blockchain system with existing systems and databases to ensure seamless data flow.</a:t>
            </a:r>
            <a:endParaRPr lang="en-US" sz="1361" dirty="0"/>
          </a:p>
        </p:txBody>
      </p:sp>
      <p:sp>
        <p:nvSpPr>
          <p:cNvPr id="16" name="Shape 11"/>
          <p:cNvSpPr/>
          <p:nvPr/>
        </p:nvSpPr>
        <p:spPr>
          <a:xfrm>
            <a:off x="612458" y="5172194"/>
            <a:ext cx="7919085" cy="775573"/>
          </a:xfrm>
          <a:prstGeom prst="rect">
            <a:avLst/>
          </a:prstGeom>
          <a:solidFill>
            <a:srgbClr val="FFFFFF">
              <a:alpha val="4000"/>
            </a:srgbClr>
          </a:solidFill>
          <a:ln/>
        </p:spPr>
      </p:sp>
      <p:sp>
        <p:nvSpPr>
          <p:cNvPr id="17" name="Text 12"/>
          <p:cNvSpPr/>
          <p:nvPr/>
        </p:nvSpPr>
        <p:spPr>
          <a:xfrm>
            <a:off x="785217" y="5283398"/>
            <a:ext cx="7573566" cy="553164"/>
          </a:xfrm>
          <a:prstGeom prst="rect">
            <a:avLst/>
          </a:prstGeom>
          <a:noFill/>
          <a:ln/>
        </p:spPr>
        <p:txBody>
          <a:bodyPr wrap="squar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5. **Pilot Testing and Deployment**: Conduct pilot testing to validate the system's functionality and performance before full-scale deployment.</a:t>
            </a:r>
            <a:endParaRPr lang="en-US" sz="1361" dirty="0"/>
          </a:p>
        </p:txBody>
      </p:sp>
      <p:sp>
        <p:nvSpPr>
          <p:cNvPr id="18" name="Shape 13"/>
          <p:cNvSpPr/>
          <p:nvPr/>
        </p:nvSpPr>
        <p:spPr>
          <a:xfrm>
            <a:off x="612458" y="5947767"/>
            <a:ext cx="7919085" cy="775573"/>
          </a:xfrm>
          <a:prstGeom prst="rect">
            <a:avLst/>
          </a:prstGeom>
          <a:solidFill>
            <a:srgbClr val="000000">
              <a:alpha val="4000"/>
            </a:srgbClr>
          </a:solidFill>
          <a:ln/>
        </p:spPr>
      </p:sp>
      <p:sp>
        <p:nvSpPr>
          <p:cNvPr id="19" name="Text 14"/>
          <p:cNvSpPr/>
          <p:nvPr/>
        </p:nvSpPr>
        <p:spPr>
          <a:xfrm>
            <a:off x="785217" y="6058972"/>
            <a:ext cx="7573566" cy="553164"/>
          </a:xfrm>
          <a:prstGeom prst="rect">
            <a:avLst/>
          </a:prstGeom>
          <a:noFill/>
          <a:ln/>
        </p:spPr>
        <p:txBody>
          <a:bodyPr wrap="squar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6. **Training and Support**: Provide training to stakeholders on how to use and interact with the blockchain system.</a:t>
            </a:r>
            <a:endParaRPr lang="en-US" sz="1361" dirty="0"/>
          </a:p>
        </p:txBody>
      </p:sp>
      <p:sp>
        <p:nvSpPr>
          <p:cNvPr id="20" name="Shape 15"/>
          <p:cNvSpPr/>
          <p:nvPr/>
        </p:nvSpPr>
        <p:spPr>
          <a:xfrm>
            <a:off x="612458" y="6723340"/>
            <a:ext cx="7919085" cy="775573"/>
          </a:xfrm>
          <a:prstGeom prst="rect">
            <a:avLst/>
          </a:prstGeom>
          <a:solidFill>
            <a:srgbClr val="FFFFFF">
              <a:alpha val="4000"/>
            </a:srgbClr>
          </a:solidFill>
          <a:ln/>
        </p:spPr>
      </p:sp>
      <p:sp>
        <p:nvSpPr>
          <p:cNvPr id="21" name="Text 16"/>
          <p:cNvSpPr/>
          <p:nvPr/>
        </p:nvSpPr>
        <p:spPr>
          <a:xfrm>
            <a:off x="785217" y="6834545"/>
            <a:ext cx="7573566" cy="553164"/>
          </a:xfrm>
          <a:prstGeom prst="rect">
            <a:avLst/>
          </a:prstGeom>
          <a:noFill/>
          <a:ln/>
        </p:spPr>
        <p:txBody>
          <a:bodyPr wrap="squar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7. **Continuous Monitoring and Improvement**: Regularly monitor the system's performance and identify areas for improvement and optimization.</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
        <p:nvSpPr>
          <p:cNvPr id="4" name="Text 1"/>
          <p:cNvSpPr/>
          <p:nvPr/>
        </p:nvSpPr>
        <p:spPr>
          <a:xfrm>
            <a:off x="864037" y="2611874"/>
            <a:ext cx="7895511" cy="771525"/>
          </a:xfrm>
          <a:prstGeom prst="rect">
            <a:avLst/>
          </a:prstGeom>
          <a:noFill/>
          <a:ln/>
        </p:spPr>
        <p:txBody>
          <a:bodyPr wrap="none" rtlCol="0" anchor="t"/>
          <a:lstStyle/>
          <a:p>
            <a:pPr marL="0" indent="0">
              <a:lnSpc>
                <a:spcPts val="6075"/>
              </a:lnSpc>
              <a:buNone/>
            </a:pPr>
            <a:r>
              <a:rPr lang="en-US" sz="4860" dirty="0">
                <a:solidFill>
                  <a:srgbClr val="FFFFFF"/>
                </a:solidFill>
                <a:latin typeface="Saira" pitchFamily="34" charset="0"/>
                <a:ea typeface="Saira" pitchFamily="34" charset="-122"/>
                <a:cs typeface="Saira" pitchFamily="34" charset="-120"/>
              </a:rPr>
              <a:t>Created By — Code Rushers</a:t>
            </a:r>
            <a:endParaRPr lang="en-US" sz="4860" dirty="0"/>
          </a:p>
        </p:txBody>
      </p:sp>
      <p:sp>
        <p:nvSpPr>
          <p:cNvPr id="5" name="Text 2"/>
          <p:cNvSpPr/>
          <p:nvPr/>
        </p:nvSpPr>
        <p:spPr>
          <a:xfrm>
            <a:off x="864037" y="3877151"/>
            <a:ext cx="12902327" cy="395049"/>
          </a:xfrm>
          <a:prstGeom prst="rect">
            <a:avLst/>
          </a:prstGeom>
          <a:noFill/>
          <a:ln/>
        </p:spPr>
        <p:txBody>
          <a:bodyPr wrap="none" rtlCol="0" anchor="t"/>
          <a:lstStyle/>
          <a:p>
            <a:pPr marL="0" indent="0">
              <a:lnSpc>
                <a:spcPts val="3110"/>
              </a:lnSpc>
              <a:buNone/>
            </a:pPr>
            <a:r>
              <a:rPr lang="en-US" sz="1944" dirty="0">
                <a:solidFill>
                  <a:srgbClr val="E5E0DF"/>
                </a:solidFill>
                <a:latin typeface="Roboto" pitchFamily="34" charset="0"/>
                <a:ea typeface="Roboto" pitchFamily="34" charset="-122"/>
                <a:cs typeface="Roboto" pitchFamily="34" charset="-120"/>
              </a:rPr>
              <a:t>— Snehal Vattikonda</a:t>
            </a:r>
            <a:endParaRPr lang="en-US" sz="1944" dirty="0"/>
          </a:p>
        </p:txBody>
      </p:sp>
      <p:sp>
        <p:nvSpPr>
          <p:cNvPr id="6" name="Text 3"/>
          <p:cNvSpPr/>
          <p:nvPr/>
        </p:nvSpPr>
        <p:spPr>
          <a:xfrm>
            <a:off x="864037" y="4549854"/>
            <a:ext cx="12902327" cy="395049"/>
          </a:xfrm>
          <a:prstGeom prst="rect">
            <a:avLst/>
          </a:prstGeom>
          <a:noFill/>
          <a:ln/>
        </p:spPr>
        <p:txBody>
          <a:bodyPr wrap="none" rtlCol="0" anchor="t"/>
          <a:lstStyle/>
          <a:p>
            <a:pPr marL="0" indent="0">
              <a:lnSpc>
                <a:spcPts val="3110"/>
              </a:lnSpc>
              <a:buNone/>
            </a:pPr>
            <a:r>
              <a:rPr lang="en-US" sz="1944" dirty="0">
                <a:solidFill>
                  <a:srgbClr val="E5E0DF"/>
                </a:solidFill>
                <a:latin typeface="Roboto" pitchFamily="34" charset="0"/>
                <a:ea typeface="Roboto" pitchFamily="34" charset="-122"/>
                <a:cs typeface="Roboto" pitchFamily="34" charset="-120"/>
              </a:rPr>
              <a:t>— Znana Sai Kolli</a:t>
            </a:r>
            <a:endParaRPr lang="en-US" sz="1944" dirty="0"/>
          </a:p>
        </p:txBody>
      </p:sp>
      <p:sp>
        <p:nvSpPr>
          <p:cNvPr id="7" name="Text 4"/>
          <p:cNvSpPr/>
          <p:nvPr/>
        </p:nvSpPr>
        <p:spPr>
          <a:xfrm>
            <a:off x="864037" y="5222558"/>
            <a:ext cx="12902327" cy="395049"/>
          </a:xfrm>
          <a:prstGeom prst="rect">
            <a:avLst/>
          </a:prstGeom>
          <a:noFill/>
          <a:ln/>
        </p:spPr>
        <p:txBody>
          <a:bodyPr wrap="none" rtlCol="0" anchor="t"/>
          <a:lstStyle/>
          <a:p>
            <a:pPr marL="0" indent="0">
              <a:lnSpc>
                <a:spcPts val="3110"/>
              </a:lnSpc>
              <a:buNone/>
            </a:pPr>
            <a:r>
              <a:rPr lang="en-US" sz="1944" dirty="0">
                <a:solidFill>
                  <a:srgbClr val="E5E0DF"/>
                </a:solidFill>
                <a:latin typeface="Roboto" pitchFamily="34" charset="0"/>
                <a:ea typeface="Roboto" pitchFamily="34" charset="-122"/>
                <a:cs typeface="Roboto" pitchFamily="34" charset="-120"/>
              </a:rPr>
              <a:t>— Harsha Vardhan Vempadapu</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744</Words>
  <Application>Microsoft Office PowerPoint</Application>
  <PresentationFormat>Custom</PresentationFormat>
  <Paragraphs>69</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Roboto</vt:lpstr>
      <vt:lpstr>Saira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Harsha Vardhan</cp:lastModifiedBy>
  <cp:revision>1</cp:revision>
  <dcterms:created xsi:type="dcterms:W3CDTF">2024-08-07T18:11:11Z</dcterms:created>
  <dcterms:modified xsi:type="dcterms:W3CDTF">2024-08-07T18:12:33Z</dcterms:modified>
</cp:coreProperties>
</file>